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64" r:id="rId4"/>
    <p:sldId id="265" r:id="rId5"/>
    <p:sldId id="266" r:id="rId6"/>
    <p:sldId id="267" r:id="rId7"/>
    <p:sldId id="268" r:id="rId8"/>
    <p:sldId id="269" r:id="rId9"/>
    <p:sldId id="270" r:id="rId10"/>
    <p:sldId id="260" r:id="rId11"/>
    <p:sldId id="271" r:id="rId12"/>
  </p:sldIdLst>
  <p:sldSz cx="9144000" cy="5715000" type="screen16x1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CC"/>
    <a:srgbClr val="FF0000"/>
    <a:srgbClr val="B0251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20"/>
    <p:restoredTop sz="94660"/>
  </p:normalViewPr>
  <p:slideViewPr>
    <p:cSldViewPr>
      <p:cViewPr>
        <p:scale>
          <a:sx n="90" d="100"/>
          <a:sy n="90" d="100"/>
        </p:scale>
        <p:origin x="-816" y="-102"/>
      </p:cViewPr>
      <p:guideLst>
        <p:guide orient="horz" pos="180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775355"/>
            <a:ext cx="7772400" cy="1225021"/>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238500"/>
            <a:ext cx="6400800" cy="14605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5F837582-935A-4C9F-9211-C60D729DAD0D}" type="datetimeFigureOut">
              <a:rPr lang="en-US" smtClean="0"/>
              <a:pPr/>
              <a:t>8/3/2012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FFE303A-9889-4C3A-8637-280F574B9303}" type="slidenum">
              <a:rPr lang="en-US" smtClean="0"/>
              <a:pPr/>
              <a:t>‹#›</a:t>
            </a:fld>
            <a:endParaRPr lang="en-US"/>
          </a:p>
        </p:txBody>
      </p:sp>
    </p:spTree>
    <p:extLst>
      <p:ext uri="{BB962C8B-B14F-4D97-AF65-F5344CB8AC3E}">
        <p14:creationId xmlns:p14="http://schemas.microsoft.com/office/powerpoint/2010/main" val="340494385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F837582-935A-4C9F-9211-C60D729DAD0D}" type="datetimeFigureOut">
              <a:rPr lang="en-US" smtClean="0"/>
              <a:pPr/>
              <a:t>8/3/2012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FFE303A-9889-4C3A-8637-280F574B9303}" type="slidenum">
              <a:rPr lang="en-US" smtClean="0"/>
              <a:pPr/>
              <a:t>‹#›</a:t>
            </a:fld>
            <a:endParaRPr lang="en-US"/>
          </a:p>
        </p:txBody>
      </p:sp>
    </p:spTree>
    <p:extLst>
      <p:ext uri="{BB962C8B-B14F-4D97-AF65-F5344CB8AC3E}">
        <p14:creationId xmlns:p14="http://schemas.microsoft.com/office/powerpoint/2010/main" val="15562683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28865"/>
            <a:ext cx="2057400" cy="4876271"/>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28865"/>
            <a:ext cx="6019800" cy="4876271"/>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F837582-935A-4C9F-9211-C60D729DAD0D}" type="datetimeFigureOut">
              <a:rPr lang="en-US" smtClean="0"/>
              <a:pPr/>
              <a:t>8/3/2012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FFE303A-9889-4C3A-8637-280F574B9303}" type="slidenum">
              <a:rPr lang="en-US" smtClean="0"/>
              <a:pPr/>
              <a:t>‹#›</a:t>
            </a:fld>
            <a:endParaRPr lang="en-US"/>
          </a:p>
        </p:txBody>
      </p:sp>
    </p:spTree>
    <p:extLst>
      <p:ext uri="{BB962C8B-B14F-4D97-AF65-F5344CB8AC3E}">
        <p14:creationId xmlns:p14="http://schemas.microsoft.com/office/powerpoint/2010/main" val="176799965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F837582-935A-4C9F-9211-C60D729DAD0D}" type="datetimeFigureOut">
              <a:rPr lang="en-US" smtClean="0"/>
              <a:pPr/>
              <a:t>8/3/2012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FFE303A-9889-4C3A-8637-280F574B9303}" type="slidenum">
              <a:rPr lang="en-US" smtClean="0"/>
              <a:pPr/>
              <a:t>‹#›</a:t>
            </a:fld>
            <a:endParaRPr lang="en-US"/>
          </a:p>
        </p:txBody>
      </p:sp>
    </p:spTree>
    <p:extLst>
      <p:ext uri="{BB962C8B-B14F-4D97-AF65-F5344CB8AC3E}">
        <p14:creationId xmlns:p14="http://schemas.microsoft.com/office/powerpoint/2010/main" val="411886845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672417"/>
            <a:ext cx="7772400" cy="1135063"/>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422261"/>
            <a:ext cx="7772400" cy="1250156"/>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F837582-935A-4C9F-9211-C60D729DAD0D}" type="datetimeFigureOut">
              <a:rPr lang="en-US" smtClean="0"/>
              <a:pPr/>
              <a:t>8/3/2012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FFE303A-9889-4C3A-8637-280F574B9303}" type="slidenum">
              <a:rPr lang="en-US" smtClean="0"/>
              <a:pPr/>
              <a:t>‹#›</a:t>
            </a:fld>
            <a:endParaRPr lang="en-US"/>
          </a:p>
        </p:txBody>
      </p:sp>
    </p:spTree>
    <p:extLst>
      <p:ext uri="{BB962C8B-B14F-4D97-AF65-F5344CB8AC3E}">
        <p14:creationId xmlns:p14="http://schemas.microsoft.com/office/powerpoint/2010/main" val="425644261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333500"/>
            <a:ext cx="4038600" cy="377163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333500"/>
            <a:ext cx="4038600" cy="377163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5F837582-935A-4C9F-9211-C60D729DAD0D}" type="datetimeFigureOut">
              <a:rPr lang="en-US" smtClean="0"/>
              <a:pPr/>
              <a:t>8/3/2012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FFE303A-9889-4C3A-8637-280F574B9303}" type="slidenum">
              <a:rPr lang="en-US" smtClean="0"/>
              <a:pPr/>
              <a:t>‹#›</a:t>
            </a:fld>
            <a:endParaRPr lang="en-US"/>
          </a:p>
        </p:txBody>
      </p:sp>
    </p:spTree>
    <p:extLst>
      <p:ext uri="{BB962C8B-B14F-4D97-AF65-F5344CB8AC3E}">
        <p14:creationId xmlns:p14="http://schemas.microsoft.com/office/powerpoint/2010/main" val="418186344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279261"/>
            <a:ext cx="4040188" cy="53313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1812396"/>
            <a:ext cx="4040188" cy="329274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6" y="1279261"/>
            <a:ext cx="4041775" cy="53313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1812396"/>
            <a:ext cx="4041775" cy="329274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5F837582-935A-4C9F-9211-C60D729DAD0D}" type="datetimeFigureOut">
              <a:rPr lang="en-US" smtClean="0"/>
              <a:pPr/>
              <a:t>8/3/2012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FFE303A-9889-4C3A-8637-280F574B9303}" type="slidenum">
              <a:rPr lang="en-US" smtClean="0"/>
              <a:pPr/>
              <a:t>‹#›</a:t>
            </a:fld>
            <a:endParaRPr lang="en-US"/>
          </a:p>
        </p:txBody>
      </p:sp>
    </p:spTree>
    <p:extLst>
      <p:ext uri="{BB962C8B-B14F-4D97-AF65-F5344CB8AC3E}">
        <p14:creationId xmlns:p14="http://schemas.microsoft.com/office/powerpoint/2010/main" val="397205948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5F837582-935A-4C9F-9211-C60D729DAD0D}" type="datetimeFigureOut">
              <a:rPr lang="en-US" smtClean="0"/>
              <a:pPr/>
              <a:t>8/3/2012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FFE303A-9889-4C3A-8637-280F574B9303}" type="slidenum">
              <a:rPr lang="en-US" smtClean="0"/>
              <a:pPr/>
              <a:t>‹#›</a:t>
            </a:fld>
            <a:endParaRPr lang="en-US"/>
          </a:p>
        </p:txBody>
      </p:sp>
    </p:spTree>
    <p:extLst>
      <p:ext uri="{BB962C8B-B14F-4D97-AF65-F5344CB8AC3E}">
        <p14:creationId xmlns:p14="http://schemas.microsoft.com/office/powerpoint/2010/main" val="107541736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F837582-935A-4C9F-9211-C60D729DAD0D}" type="datetimeFigureOut">
              <a:rPr lang="en-US" smtClean="0"/>
              <a:pPr/>
              <a:t>8/3/2012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FFE303A-9889-4C3A-8637-280F574B9303}" type="slidenum">
              <a:rPr lang="en-US" smtClean="0"/>
              <a:pPr/>
              <a:t>‹#›</a:t>
            </a:fld>
            <a:endParaRPr lang="en-US"/>
          </a:p>
        </p:txBody>
      </p:sp>
    </p:spTree>
    <p:extLst>
      <p:ext uri="{BB962C8B-B14F-4D97-AF65-F5344CB8AC3E}">
        <p14:creationId xmlns:p14="http://schemas.microsoft.com/office/powerpoint/2010/main" val="403693282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27542"/>
            <a:ext cx="3008313" cy="968375"/>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27542"/>
            <a:ext cx="5111750" cy="4877594"/>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1" y="1195917"/>
            <a:ext cx="3008313" cy="390921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F837582-935A-4C9F-9211-C60D729DAD0D}" type="datetimeFigureOut">
              <a:rPr lang="en-US" smtClean="0"/>
              <a:pPr/>
              <a:t>8/3/2012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FFE303A-9889-4C3A-8637-280F574B9303}" type="slidenum">
              <a:rPr lang="en-US" smtClean="0"/>
              <a:pPr/>
              <a:t>‹#›</a:t>
            </a:fld>
            <a:endParaRPr lang="en-US"/>
          </a:p>
        </p:txBody>
      </p:sp>
    </p:spTree>
    <p:extLst>
      <p:ext uri="{BB962C8B-B14F-4D97-AF65-F5344CB8AC3E}">
        <p14:creationId xmlns:p14="http://schemas.microsoft.com/office/powerpoint/2010/main" val="209439789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000500"/>
            <a:ext cx="5486400" cy="472282"/>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510646"/>
            <a:ext cx="5486400" cy="34290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4472782"/>
            <a:ext cx="5486400" cy="67071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F837582-935A-4C9F-9211-C60D729DAD0D}" type="datetimeFigureOut">
              <a:rPr lang="en-US" smtClean="0"/>
              <a:pPr/>
              <a:t>8/3/2012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FFE303A-9889-4C3A-8637-280F574B9303}" type="slidenum">
              <a:rPr lang="en-US" smtClean="0"/>
              <a:pPr/>
              <a:t>‹#›</a:t>
            </a:fld>
            <a:endParaRPr lang="en-US"/>
          </a:p>
        </p:txBody>
      </p:sp>
    </p:spTree>
    <p:extLst>
      <p:ext uri="{BB962C8B-B14F-4D97-AF65-F5344CB8AC3E}">
        <p14:creationId xmlns:p14="http://schemas.microsoft.com/office/powerpoint/2010/main" val="61484668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28865"/>
            <a:ext cx="8229600" cy="9525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333500"/>
            <a:ext cx="8229600" cy="3771636"/>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5296959"/>
            <a:ext cx="2133600" cy="304271"/>
          </a:xfrm>
          <a:prstGeom prst="rect">
            <a:avLst/>
          </a:prstGeom>
        </p:spPr>
        <p:txBody>
          <a:bodyPr vert="horz" lIns="91440" tIns="45720" rIns="91440" bIns="45720" rtlCol="0" anchor="ctr"/>
          <a:lstStyle>
            <a:lvl1pPr algn="l">
              <a:defRPr sz="1200">
                <a:solidFill>
                  <a:schemeClr val="tx1">
                    <a:tint val="75000"/>
                  </a:schemeClr>
                </a:solidFill>
              </a:defRPr>
            </a:lvl1pPr>
          </a:lstStyle>
          <a:p>
            <a:fld id="{5F837582-935A-4C9F-9211-C60D729DAD0D}" type="datetimeFigureOut">
              <a:rPr lang="en-US" smtClean="0"/>
              <a:pPr/>
              <a:t>8/3/2012</a:t>
            </a:fld>
            <a:endParaRPr lang="en-US"/>
          </a:p>
        </p:txBody>
      </p:sp>
      <p:sp>
        <p:nvSpPr>
          <p:cNvPr id="5" name="Footer Placeholder 4"/>
          <p:cNvSpPr>
            <a:spLocks noGrp="1"/>
          </p:cNvSpPr>
          <p:nvPr>
            <p:ph type="ftr" sz="quarter" idx="3"/>
          </p:nvPr>
        </p:nvSpPr>
        <p:spPr>
          <a:xfrm>
            <a:off x="3124200" y="5296959"/>
            <a:ext cx="2895600" cy="304271"/>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5296959"/>
            <a:ext cx="2133600" cy="304271"/>
          </a:xfrm>
          <a:prstGeom prst="rect">
            <a:avLst/>
          </a:prstGeom>
        </p:spPr>
        <p:txBody>
          <a:bodyPr vert="horz" lIns="91440" tIns="45720" rIns="91440" bIns="45720" rtlCol="0" anchor="ctr"/>
          <a:lstStyle>
            <a:lvl1pPr algn="r">
              <a:defRPr sz="1200">
                <a:solidFill>
                  <a:schemeClr val="tx1">
                    <a:tint val="75000"/>
                  </a:schemeClr>
                </a:solidFill>
              </a:defRPr>
            </a:lvl1pPr>
          </a:lstStyle>
          <a:p>
            <a:fld id="{9FFE303A-9889-4C3A-8637-280F574B9303}" type="slidenum">
              <a:rPr lang="en-US" smtClean="0"/>
              <a:pPr/>
              <a:t>‹#›</a:t>
            </a:fld>
            <a:endParaRPr lang="en-US"/>
          </a:p>
        </p:txBody>
      </p:sp>
    </p:spTree>
    <p:extLst>
      <p:ext uri="{BB962C8B-B14F-4D97-AF65-F5344CB8AC3E}">
        <p14:creationId xmlns:p14="http://schemas.microsoft.com/office/powerpoint/2010/main" val="78281683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welkerswikinomics.com/blog/category/utility/" TargetMode="External"/><Relationship Id="rId2"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hyperlink" Target="http://www.econclassroom.com/?page_id=3196" TargetMode="External"/><Relationship Id="rId5" Type="http://schemas.openxmlformats.org/officeDocument/2006/relationships/hyperlink" Target="http://www.econclassroom.com/?page_id=2889" TargetMode="External"/><Relationship Id="rId4" Type="http://schemas.openxmlformats.org/officeDocument/2006/relationships/hyperlink" Target="http://welkerswikinomics.com/blog/category/utility-maximization/" TargetMode="External"/></Relationships>
</file>

<file path=ppt/slides/_rels/slide1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0" y="0"/>
            <a:ext cx="9144000" cy="697260"/>
            <a:chOff x="0" y="0"/>
            <a:chExt cx="9144000" cy="836712"/>
          </a:xfrm>
        </p:grpSpPr>
        <p:sp>
          <p:nvSpPr>
            <p:cNvPr id="5" name="Rectangle 4"/>
            <p:cNvSpPr/>
            <p:nvPr/>
          </p:nvSpPr>
          <p:spPr>
            <a:xfrm>
              <a:off x="0" y="0"/>
              <a:ext cx="9144000" cy="836712"/>
            </a:xfrm>
            <a:prstGeom prst="rect">
              <a:avLst/>
            </a:prstGeom>
            <a:gradFill flip="none" rotWithShape="1">
              <a:gsLst>
                <a:gs pos="0">
                  <a:schemeClr val="bg1">
                    <a:lumMod val="75000"/>
                  </a:schemeClr>
                </a:gs>
                <a:gs pos="100000">
                  <a:srgbClr val="FFFFFF"/>
                </a:gs>
              </a:gsLst>
              <a:lin ang="156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Title 20"/>
            <p:cNvSpPr txBox="1">
              <a:spLocks/>
            </p:cNvSpPr>
            <p:nvPr/>
          </p:nvSpPr>
          <p:spPr>
            <a:xfrm>
              <a:off x="35496" y="116632"/>
              <a:ext cx="7416824" cy="596527"/>
            </a:xfrm>
            <a:prstGeom prst="rect">
              <a:avLst/>
            </a:prstGeom>
          </p:spPr>
          <p:txBody>
            <a:bodyPr vert="horz"/>
            <a:lstStyle/>
            <a:p>
              <a:pPr lvl="0">
                <a:spcBef>
                  <a:spcPct val="0"/>
                </a:spcBef>
                <a:defRPr/>
              </a:pPr>
              <a:r>
                <a:rPr kumimoji="0" lang="en-US" sz="2800" b="0" i="0" u="none" strike="noStrike" kern="1200" cap="none" spc="0" normalizeH="0" baseline="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1.6 Theory </a:t>
              </a:r>
              <a:r>
                <a:rPr lang="en-US" sz="1600" noProof="0" dirty="0" smtClean="0">
                  <a:solidFill>
                    <a:schemeClr val="bg1">
                      <a:lumMod val="50000"/>
                    </a:schemeClr>
                  </a:solidFill>
                  <a:effectLst>
                    <a:outerShdw blurRad="50800" dist="38100" dir="2700000" algn="tl" rotWithShape="0">
                      <a:srgbClr val="000000">
                        <a:alpha val="43000"/>
                      </a:srgbClr>
                    </a:outerShdw>
                  </a:effectLst>
                  <a:latin typeface="Gill Sans"/>
                </a:rPr>
                <a:t>of</a:t>
              </a:r>
              <a:r>
                <a:rPr lang="en-US" sz="1600" dirty="0" smtClean="0">
                  <a:solidFill>
                    <a:schemeClr val="bg1">
                      <a:lumMod val="50000"/>
                    </a:schemeClr>
                  </a:solidFill>
                  <a:effectLst>
                    <a:outerShdw blurRad="50800" dist="38100" dir="2700000" algn="tl" rotWithShape="0">
                      <a:srgbClr val="000000">
                        <a:alpha val="43000"/>
                      </a:srgbClr>
                    </a:outerShdw>
                  </a:effectLst>
                  <a:latin typeface="Gill Sans"/>
                </a:rPr>
                <a:t> </a:t>
              </a:r>
              <a:r>
                <a:rPr lang="en-US" sz="2800" dirty="0" smtClean="0">
                  <a:solidFill>
                    <a:srgbClr val="0000FF"/>
                  </a:solidFill>
                  <a:effectLst>
                    <a:outerShdw blurRad="50800" dist="38100" dir="2700000" algn="tl" rotWithShape="0">
                      <a:srgbClr val="000000">
                        <a:alpha val="43000"/>
                      </a:srgbClr>
                    </a:outerShdw>
                  </a:effectLst>
                  <a:latin typeface="Gill Sans"/>
                  <a:ea typeface="+mj-ea"/>
                  <a:cs typeface="+mj-cs"/>
                </a:rPr>
                <a:t>Consumer Behavior</a:t>
              </a:r>
              <a:endParaRPr kumimoji="0" lang="en-US" sz="2800" b="0" i="0" u="none" strike="noStrike" kern="1200" cap="none" spc="0" normalizeH="0" baseline="0" noProof="0" dirty="0" smtClean="0">
                <a:ln>
                  <a:noFill/>
                </a:ln>
                <a:solidFill>
                  <a:srgbClr val="0000FF"/>
                </a:solidFill>
                <a:effectLst>
                  <a:outerShdw blurRad="50800" dist="38100" dir="2700000" algn="tl" rotWithShape="0">
                    <a:srgbClr val="000000">
                      <a:alpha val="43000"/>
                    </a:srgbClr>
                  </a:outerShdw>
                </a:effectLst>
                <a:uLnTx/>
                <a:uFillTx/>
                <a:latin typeface="Gill Sans"/>
                <a:ea typeface="+mj-ea"/>
                <a:cs typeface="+mj-cs"/>
              </a:endParaRPr>
            </a:p>
          </p:txBody>
        </p:sp>
        <p:pic>
          <p:nvPicPr>
            <p:cNvPr id="7" name="Content Placeholder 28" descr="WW badge.jpg"/>
            <p:cNvPicPr>
              <a:picLocks noChangeAspect="1"/>
            </p:cNvPicPr>
            <p:nvPr/>
          </p:nvPicPr>
          <p:blipFill>
            <a:blip r:embed="rId2"/>
            <a:stretch>
              <a:fillRect/>
            </a:stretch>
          </p:blipFill>
          <p:spPr>
            <a:xfrm>
              <a:off x="7740352" y="116632"/>
              <a:ext cx="1192088" cy="524519"/>
            </a:xfrm>
            <a:prstGeom prst="rect">
              <a:avLst/>
            </a:prstGeom>
          </p:spPr>
        </p:pic>
      </p:grpSp>
      <p:sp>
        <p:nvSpPr>
          <p:cNvPr id="10" name="TextBox 9">
            <a:hlinkClick r:id="rId3"/>
          </p:cNvPr>
          <p:cNvSpPr txBox="1"/>
          <p:nvPr/>
        </p:nvSpPr>
        <p:spPr>
          <a:xfrm>
            <a:off x="11676888" y="3561822"/>
            <a:ext cx="2895600" cy="400110"/>
          </a:xfrm>
          <a:prstGeom prst="rect">
            <a:avLst/>
          </a:prstGeom>
          <a:noFill/>
        </p:spPr>
        <p:txBody>
          <a:bodyPr vert="horz" rtlCol="0">
            <a:spAutoFit/>
          </a:bodyPr>
          <a:lstStyle/>
          <a:p>
            <a:r>
              <a:rPr lang="en-US" sz="2000" b="1" dirty="0" smtClean="0">
                <a:solidFill>
                  <a:srgbClr val="0000CC"/>
                </a:solidFill>
                <a:latin typeface="Arial" pitchFamily="34" charset="0"/>
                <a:cs typeface="Arial" pitchFamily="34" charset="0"/>
              </a:rPr>
              <a:t>Blog posts: "Utility"</a:t>
            </a:r>
            <a:endParaRPr lang="en-US" sz="2000" b="1" dirty="0">
              <a:solidFill>
                <a:srgbClr val="0000CC"/>
              </a:solidFill>
              <a:latin typeface="Arial" pitchFamily="34" charset="0"/>
              <a:cs typeface="Arial" pitchFamily="34" charset="0"/>
            </a:endParaRPr>
          </a:p>
        </p:txBody>
      </p:sp>
      <p:graphicFrame>
        <p:nvGraphicFramePr>
          <p:cNvPr id="15" name="Table 14"/>
          <p:cNvGraphicFramePr>
            <a:graphicFrameLocks noGrp="1"/>
          </p:cNvGraphicFramePr>
          <p:nvPr>
            <p:extLst>
              <p:ext uri="{D42A27DB-BD31-4B8C-83A1-F6EECF244321}">
                <p14:modId xmlns:p14="http://schemas.microsoft.com/office/powerpoint/2010/main" val="3107815434"/>
              </p:ext>
            </p:extLst>
          </p:nvPr>
        </p:nvGraphicFramePr>
        <p:xfrm>
          <a:off x="152400" y="866140"/>
          <a:ext cx="6705600" cy="4658360"/>
        </p:xfrm>
        <a:graphic>
          <a:graphicData uri="http://schemas.openxmlformats.org/drawingml/2006/table">
            <a:tbl>
              <a:tblPr firstRow="1" bandRow="1">
                <a:tableStyleId>{5C22544A-7EE6-4342-B048-85BDC9FD1C3A}</a:tableStyleId>
              </a:tblPr>
              <a:tblGrid>
                <a:gridCol w="6705600"/>
              </a:tblGrid>
              <a:tr h="4658360">
                <a:tc>
                  <a:txBody>
                    <a:bodyPr/>
                    <a:lstStyle/>
                    <a:p>
                      <a:r>
                        <a:rPr lang="en-US" sz="2400" b="1" dirty="0" smtClean="0">
                          <a:solidFill>
                            <a:srgbClr val="0000FF"/>
                          </a:solidFill>
                          <a:latin typeface="+mn-lt"/>
                          <a:cs typeface="Arial" pitchFamily="34" charset="0"/>
                        </a:rPr>
                        <a:t>Theory of </a:t>
                      </a:r>
                      <a:r>
                        <a:rPr lang="en-US" sz="2400" b="1" smtClean="0">
                          <a:solidFill>
                            <a:srgbClr val="0000FF"/>
                          </a:solidFill>
                          <a:latin typeface="+mn-lt"/>
                          <a:cs typeface="Arial" pitchFamily="34" charset="0"/>
                        </a:rPr>
                        <a:t>Consumer Behavior (AP only unit)</a:t>
                      </a:r>
                      <a:endParaRPr lang="en-US" sz="2400" b="1" dirty="0">
                        <a:solidFill>
                          <a:schemeClr val="tx1"/>
                        </a:solidFill>
                        <a:latin typeface="+mn-lt"/>
                        <a:cs typeface="Arial" pitchFamily="34" charset="0"/>
                      </a:endParaRPr>
                    </a:p>
                    <a:p>
                      <a:pPr marL="285750" indent="-285750">
                        <a:buFont typeface="Arial" pitchFamily="34" charset="0"/>
                        <a:buChar char="•"/>
                      </a:pPr>
                      <a:r>
                        <a:rPr lang="en-US" sz="2000" b="0" baseline="0" dirty="0" smtClean="0">
                          <a:solidFill>
                            <a:schemeClr val="tx1"/>
                          </a:solidFill>
                          <a:latin typeface="+mn-lt"/>
                          <a:cs typeface="Arial" pitchFamily="34" charset="0"/>
                        </a:rPr>
                        <a:t>Total Utility and Marginal Utility</a:t>
                      </a:r>
                    </a:p>
                    <a:p>
                      <a:pPr marL="285750" indent="-285750">
                        <a:buFont typeface="Arial" pitchFamily="34" charset="0"/>
                        <a:buChar char="•"/>
                      </a:pPr>
                      <a:r>
                        <a:rPr lang="en-US" sz="2000" b="0" baseline="0" dirty="0" smtClean="0">
                          <a:solidFill>
                            <a:schemeClr val="tx1"/>
                          </a:solidFill>
                          <a:latin typeface="+mn-lt"/>
                          <a:cs typeface="Arial" pitchFamily="34" charset="0"/>
                        </a:rPr>
                        <a:t>Utility Maximization – equalizing marginal utility per dollar spent on various goods</a:t>
                      </a:r>
                    </a:p>
                    <a:p>
                      <a:pPr marL="285750" indent="-285750">
                        <a:buFont typeface="Arial" pitchFamily="34" charset="0"/>
                        <a:buChar char="•"/>
                      </a:pPr>
                      <a:r>
                        <a:rPr lang="en-US" sz="2000" b="0" baseline="0" dirty="0" smtClean="0">
                          <a:solidFill>
                            <a:schemeClr val="tx1"/>
                          </a:solidFill>
                          <a:latin typeface="+mn-lt"/>
                          <a:cs typeface="Arial" pitchFamily="34" charset="0"/>
                        </a:rPr>
                        <a:t>Individual demand and market demand curves</a:t>
                      </a:r>
                    </a:p>
                    <a:p>
                      <a:pPr marL="285750" indent="-285750">
                        <a:buFont typeface="Arial" pitchFamily="34" charset="0"/>
                        <a:buChar char="•"/>
                      </a:pPr>
                      <a:r>
                        <a:rPr lang="en-US" sz="2000" b="0" baseline="0" dirty="0" smtClean="0">
                          <a:solidFill>
                            <a:schemeClr val="tx1"/>
                          </a:solidFill>
                          <a:latin typeface="+mn-lt"/>
                          <a:cs typeface="Arial" pitchFamily="34" charset="0"/>
                        </a:rPr>
                        <a:t>Income and substitution effects</a:t>
                      </a:r>
                    </a:p>
                  </a:txBody>
                  <a:tcPr marT="31750" marB="31750">
                    <a:lnL w="12700" cmpd="sng">
                      <a:noFill/>
                    </a:lnL>
                    <a:lnR w="12700" cmpd="sng">
                      <a:noFill/>
                    </a:lnR>
                    <a:lnT w="12700" cap="flat" cmpd="sng" algn="ctr">
                      <a:noFill/>
                      <a:prstDash val="solid"/>
                      <a:round/>
                      <a:headEnd type="none" w="med" len="med"/>
                      <a:tailEnd type="none" w="med" len="med"/>
                    </a:lnT>
                    <a:lnB w="38100" cmpd="sng">
                      <a:noFill/>
                    </a:lnB>
                    <a:lnTlToBr w="12700" cmpd="sng">
                      <a:noFill/>
                      <a:prstDash val="solid"/>
                    </a:lnTlToBr>
                    <a:lnBlToTr w="12700" cmpd="sng">
                      <a:noFill/>
                      <a:prstDash val="solid"/>
                    </a:lnBlToTr>
                    <a:solidFill>
                      <a:schemeClr val="bg1">
                        <a:lumMod val="65000"/>
                        <a:alpha val="22000"/>
                      </a:schemeClr>
                    </a:solidFill>
                  </a:tcPr>
                </a:tc>
              </a:tr>
            </a:tbl>
          </a:graphicData>
        </a:graphic>
      </p:graphicFrame>
      <p:graphicFrame>
        <p:nvGraphicFramePr>
          <p:cNvPr id="16" name="Table 15"/>
          <p:cNvGraphicFramePr>
            <a:graphicFrameLocks noGrp="1"/>
          </p:cNvGraphicFramePr>
          <p:nvPr>
            <p:extLst>
              <p:ext uri="{D42A27DB-BD31-4B8C-83A1-F6EECF244321}">
                <p14:modId xmlns:p14="http://schemas.microsoft.com/office/powerpoint/2010/main" val="62174875"/>
              </p:ext>
            </p:extLst>
          </p:nvPr>
        </p:nvGraphicFramePr>
        <p:xfrm>
          <a:off x="6934200" y="896702"/>
          <a:ext cx="2057400" cy="4627798"/>
        </p:xfrm>
        <a:graphic>
          <a:graphicData uri="http://schemas.openxmlformats.org/drawingml/2006/table">
            <a:tbl>
              <a:tblPr firstRow="1" bandRow="1">
                <a:tableStyleId>{5C22544A-7EE6-4342-B048-85BDC9FD1C3A}</a:tableStyleId>
              </a:tblPr>
              <a:tblGrid>
                <a:gridCol w="2057400"/>
              </a:tblGrid>
              <a:tr h="4627798">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b="0" dirty="0" smtClean="0">
                          <a:solidFill>
                            <a:srgbClr val="FF3300"/>
                          </a:solidFill>
                          <a:latin typeface="+mn-lt"/>
                          <a:cs typeface="Calibri" pitchFamily="34" charset="0"/>
                        </a:rPr>
                        <a:t>The Theory of Consumer Behavior </a:t>
                      </a:r>
                      <a:r>
                        <a:rPr lang="en-US" sz="1600" b="0" baseline="0" dirty="0" smtClean="0">
                          <a:solidFill>
                            <a:srgbClr val="FF3300"/>
                          </a:solidFill>
                          <a:latin typeface="+mn-lt"/>
                          <a:cs typeface="Calibri" pitchFamily="34" charset="0"/>
                        </a:rPr>
                        <a:t>Online:</a:t>
                      </a:r>
                    </a:p>
                    <a:p>
                      <a:r>
                        <a:rPr lang="en-US" sz="1600" b="0" i="0" u="none" strike="noStrike" kern="1200" dirty="0" smtClean="0">
                          <a:solidFill>
                            <a:schemeClr val="lt1"/>
                          </a:solidFill>
                          <a:effectLst/>
                          <a:latin typeface="+mn-lt"/>
                          <a:ea typeface="+mn-ea"/>
                          <a:cs typeface="+mn-cs"/>
                          <a:hlinkClick r:id="rId3"/>
                        </a:rPr>
                        <a:t>Utility</a:t>
                      </a:r>
                      <a:endParaRPr lang="en-US" sz="1600" b="0" i="0" kern="1200" dirty="0" smtClean="0">
                        <a:solidFill>
                          <a:schemeClr val="lt1"/>
                        </a:solidFill>
                        <a:effectLst/>
                        <a:latin typeface="+mn-lt"/>
                        <a:ea typeface="+mn-ea"/>
                        <a:cs typeface="+mn-cs"/>
                      </a:endParaRPr>
                    </a:p>
                    <a:p>
                      <a:r>
                        <a:rPr lang="en-US" sz="1600" b="0" i="0" u="none" strike="noStrike" kern="1200" dirty="0" smtClean="0">
                          <a:solidFill>
                            <a:schemeClr val="lt1"/>
                          </a:solidFill>
                          <a:effectLst/>
                          <a:latin typeface="+mn-lt"/>
                          <a:ea typeface="+mn-ea"/>
                          <a:cs typeface="+mn-cs"/>
                          <a:hlinkClick r:id="rId4"/>
                        </a:rPr>
                        <a:t>Utility maximization</a:t>
                      </a:r>
                      <a:endParaRPr lang="en-US" sz="1600" b="0" i="0" kern="1200" dirty="0" smtClean="0">
                        <a:solidFill>
                          <a:schemeClr val="lt1"/>
                        </a:solidFill>
                        <a:effectLst/>
                        <a:latin typeface="+mn-lt"/>
                        <a:ea typeface="+mn-ea"/>
                        <a:cs typeface="+mn-cs"/>
                      </a:endParaRPr>
                    </a:p>
                    <a:p>
                      <a:endParaRPr lang="en-US" sz="1600" b="0" dirty="0" smtClean="0">
                        <a:solidFill>
                          <a:schemeClr val="tx1"/>
                        </a:solidFill>
                        <a:latin typeface="+mn-lt"/>
                        <a:hlinkClick r:id=""/>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sz="1600" b="0" dirty="0" smtClean="0">
                        <a:solidFill>
                          <a:schemeClr val="tx1"/>
                        </a:solidFill>
                        <a:latin typeface="+mn-lt"/>
                        <a:hlinkClick r:id=""/>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sz="1600" b="0" dirty="0" smtClean="0">
                        <a:solidFill>
                          <a:schemeClr val="tx1"/>
                        </a:solidFill>
                        <a:latin typeface="+mn-lt"/>
                        <a:hlinkClick r:id=""/>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600" b="0" dirty="0" smtClean="0">
                          <a:solidFill>
                            <a:schemeClr val="tx1"/>
                          </a:solidFill>
                          <a:latin typeface="+mn-lt"/>
                          <a:hlinkClick r:id=""/>
                        </a:rPr>
                        <a:t>Practice</a:t>
                      </a:r>
                      <a:r>
                        <a:rPr lang="en-US" sz="1600" b="0" baseline="0" dirty="0" smtClean="0">
                          <a:solidFill>
                            <a:schemeClr val="tx1"/>
                          </a:solidFill>
                          <a:latin typeface="+mn-lt"/>
                          <a:hlinkClick r:id="rId5"/>
                        </a:rPr>
                        <a:t> </a:t>
                      </a:r>
                      <a:r>
                        <a:rPr lang="en-US" sz="1600" b="0" baseline="0" dirty="0" smtClean="0">
                          <a:solidFill>
                            <a:schemeClr val="tx1"/>
                          </a:solidFill>
                          <a:latin typeface="+mn-lt"/>
                          <a:hlinkClick r:id="rId5"/>
                        </a:rPr>
                        <a:t>Activities</a:t>
                      </a:r>
                      <a:endParaRPr lang="en-US" sz="1600" b="0" baseline="0" dirty="0" smtClean="0">
                        <a:solidFill>
                          <a:schemeClr val="tx1"/>
                        </a:solidFill>
                        <a:latin typeface="+mn-lt"/>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sz="1600" b="0" baseline="0" dirty="0" smtClean="0">
                        <a:solidFill>
                          <a:schemeClr val="tx1"/>
                        </a:solidFill>
                        <a:latin typeface="+mn-lt"/>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600" b="0" i="0" u="none" strike="noStrike" kern="1200" dirty="0" smtClean="0">
                          <a:solidFill>
                            <a:schemeClr val="lt1"/>
                          </a:solidFill>
                          <a:effectLst/>
                          <a:latin typeface="+mn-lt"/>
                          <a:ea typeface="+mn-ea"/>
                          <a:cs typeface="+mn-cs"/>
                          <a:hlinkClick r:id="rId6"/>
                        </a:rPr>
                        <a:t>Microeconomics Glossary</a:t>
                      </a:r>
                      <a:endParaRPr lang="en-US" sz="1600" b="0" dirty="0" smtClean="0">
                        <a:solidFill>
                          <a:schemeClr val="tx1"/>
                        </a:solidFill>
                        <a:latin typeface="+mn-lt"/>
                      </a:endParaRPr>
                    </a:p>
                  </a:txBody>
                  <a:tcPr marT="22048" marB="22048">
                    <a:solidFill>
                      <a:schemeClr val="bg1">
                        <a:lumMod val="65000"/>
                        <a:alpha val="22000"/>
                      </a:schemeClr>
                    </a:solidFill>
                  </a:tcPr>
                </a:tc>
              </a:tr>
            </a:tbl>
          </a:graphicData>
        </a:graphic>
      </p:graphicFrame>
      <p:sp>
        <p:nvSpPr>
          <p:cNvPr id="17" name="TextBox 16"/>
          <p:cNvSpPr txBox="1"/>
          <p:nvPr/>
        </p:nvSpPr>
        <p:spPr>
          <a:xfrm>
            <a:off x="5437544" y="187523"/>
            <a:ext cx="2362200" cy="307777"/>
          </a:xfrm>
          <a:prstGeom prst="rect">
            <a:avLst/>
          </a:prstGeom>
          <a:noFill/>
        </p:spPr>
        <p:txBody>
          <a:bodyPr vert="horz" wrap="square" rtlCol="0">
            <a:spAutoFit/>
          </a:bodyPr>
          <a:lstStyle/>
          <a:p>
            <a:pPr algn="ctr"/>
            <a:r>
              <a:rPr lang="en-US" sz="1400" i="1" dirty="0" smtClean="0">
                <a:latin typeface="Lucida Sans - 20"/>
              </a:rPr>
              <a:t>Unit Overview</a:t>
            </a:r>
            <a:endParaRPr lang="en-US" sz="1400" i="1" dirty="0">
              <a:latin typeface="Lucida Sans - 18"/>
            </a:endParaRPr>
          </a:p>
        </p:txBody>
      </p:sp>
    </p:spTree>
    <p:extLst>
      <p:ext uri="{BB962C8B-B14F-4D97-AF65-F5344CB8AC3E}">
        <p14:creationId xmlns:p14="http://schemas.microsoft.com/office/powerpoint/2010/main" val="266868518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TextBox 25"/>
          <p:cNvSpPr txBox="1"/>
          <p:nvPr/>
        </p:nvSpPr>
        <p:spPr>
          <a:xfrm>
            <a:off x="1137" y="3924300"/>
            <a:ext cx="9142863" cy="1815882"/>
          </a:xfrm>
          <a:prstGeom prst="rect">
            <a:avLst/>
          </a:prstGeom>
          <a:noFill/>
        </p:spPr>
        <p:txBody>
          <a:bodyPr vert="horz" wrap="square" rtlCol="0">
            <a:spAutoFit/>
          </a:bodyPr>
          <a:lstStyle/>
          <a:p>
            <a:pPr marL="342900" indent="-342900">
              <a:buFont typeface="+mj-lt"/>
              <a:buAutoNum type="arabicPeriod"/>
            </a:pPr>
            <a:r>
              <a:rPr lang="en-US" sz="1400" dirty="0" smtClean="0">
                <a:cs typeface="Arial" pitchFamily="34" charset="0"/>
              </a:rPr>
              <a:t>Identify the combination of robotrons and widgets you should purchase. Explain your reasoning.</a:t>
            </a:r>
          </a:p>
          <a:p>
            <a:pPr marL="342900" indent="-342900">
              <a:buFont typeface="+mj-lt"/>
              <a:buAutoNum type="arabicPeriod"/>
            </a:pPr>
            <a:r>
              <a:rPr lang="en-US" sz="1400" dirty="0" smtClean="0">
                <a:cs typeface="Arial" pitchFamily="34" charset="0"/>
              </a:rPr>
              <a:t>With the prices of pizzas and hamburgers remaining constant, assume that your budget increases to $60. Identify each of the following:</a:t>
            </a:r>
          </a:p>
          <a:p>
            <a:pPr marL="800100" lvl="1" indent="-342900">
              <a:buFont typeface="+mj-lt"/>
              <a:buAutoNum type="alphaLcPeriod"/>
            </a:pPr>
            <a:r>
              <a:rPr lang="en-US" sz="1400" dirty="0" smtClean="0">
                <a:cs typeface="Arial" pitchFamily="34" charset="0"/>
              </a:rPr>
              <a:t>The new combination of robotrons and widgets the consumer will purchase.</a:t>
            </a:r>
          </a:p>
          <a:p>
            <a:pPr marL="800100" lvl="1" indent="-342900">
              <a:buFont typeface="+mj-lt"/>
              <a:buAutoNum type="alphaLcPeriod"/>
            </a:pPr>
            <a:r>
              <a:rPr lang="en-US" sz="1400" dirty="0" smtClean="0">
                <a:cs typeface="Arial" pitchFamily="34" charset="0"/>
              </a:rPr>
              <a:t>The total utility the consumer will enjoy with this combination</a:t>
            </a:r>
          </a:p>
          <a:p>
            <a:pPr marL="342900" indent="-342900">
              <a:buFont typeface="+mj-lt"/>
              <a:buAutoNum type="arabicPeriod"/>
            </a:pPr>
            <a:r>
              <a:rPr lang="en-US" sz="1400" dirty="0" smtClean="0">
                <a:cs typeface="Arial" pitchFamily="34" charset="0"/>
              </a:rPr>
              <a:t>With your budget remaining at $60, assume the price of pizzas increases to $16 each. Identify each of the following.</a:t>
            </a:r>
          </a:p>
          <a:p>
            <a:pPr marL="800100" lvl="1" indent="-342900">
              <a:buFont typeface="+mj-lt"/>
              <a:buAutoNum type="alphaLcPeriod"/>
            </a:pPr>
            <a:r>
              <a:rPr lang="en-US" sz="1400" dirty="0" smtClean="0">
                <a:cs typeface="Arial" pitchFamily="34" charset="0"/>
              </a:rPr>
              <a:t>The combination of robotrons and widgets the consumer will purchase</a:t>
            </a:r>
          </a:p>
          <a:p>
            <a:pPr marL="800100" lvl="1" indent="-342900">
              <a:buFont typeface="+mj-lt"/>
              <a:buAutoNum type="alphaLcPeriod"/>
            </a:pPr>
            <a:r>
              <a:rPr lang="en-US" sz="1400" dirty="0" smtClean="0">
                <a:cs typeface="Arial" pitchFamily="34" charset="0"/>
              </a:rPr>
              <a:t>The consumer's total utility at this combination</a:t>
            </a:r>
            <a:endParaRPr lang="en-US" sz="1400" dirty="0">
              <a:cs typeface="Arial" pitchFamily="34" charset="0"/>
            </a:endParaRPr>
          </a:p>
        </p:txBody>
      </p:sp>
      <p:grpSp>
        <p:nvGrpSpPr>
          <p:cNvPr id="27" name="Group 26"/>
          <p:cNvGrpSpPr/>
          <p:nvPr/>
        </p:nvGrpSpPr>
        <p:grpSpPr>
          <a:xfrm>
            <a:off x="0" y="0"/>
            <a:ext cx="9144000" cy="697260"/>
            <a:chOff x="0" y="0"/>
            <a:chExt cx="9144000" cy="836712"/>
          </a:xfrm>
        </p:grpSpPr>
        <p:sp>
          <p:nvSpPr>
            <p:cNvPr id="31" name="Rectangle 30"/>
            <p:cNvSpPr/>
            <p:nvPr/>
          </p:nvSpPr>
          <p:spPr>
            <a:xfrm>
              <a:off x="0" y="0"/>
              <a:ext cx="9144000" cy="836712"/>
            </a:xfrm>
            <a:prstGeom prst="rect">
              <a:avLst/>
            </a:prstGeom>
            <a:gradFill flip="none" rotWithShape="1">
              <a:gsLst>
                <a:gs pos="0">
                  <a:schemeClr val="bg1">
                    <a:lumMod val="75000"/>
                  </a:schemeClr>
                </a:gs>
                <a:gs pos="100000">
                  <a:srgbClr val="FFFFFF"/>
                </a:gs>
              </a:gsLst>
              <a:lin ang="156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2" name="Title 20"/>
            <p:cNvSpPr txBox="1">
              <a:spLocks/>
            </p:cNvSpPr>
            <p:nvPr/>
          </p:nvSpPr>
          <p:spPr>
            <a:xfrm>
              <a:off x="35496" y="116632"/>
              <a:ext cx="7416824" cy="596527"/>
            </a:xfrm>
            <a:prstGeom prst="rect">
              <a:avLst/>
            </a:prstGeom>
          </p:spPr>
          <p:txBody>
            <a:bodyPr vert="horz"/>
            <a:lstStyle/>
            <a:p>
              <a:pPr lvl="0">
                <a:spcBef>
                  <a:spcPct val="0"/>
                </a:spcBef>
                <a:defRPr/>
              </a:pPr>
              <a:r>
                <a:rPr kumimoji="0" lang="en-US" sz="2800" b="0" i="0" u="none" strike="noStrike" kern="1200" cap="none" spc="0" normalizeH="0" baseline="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1.6 Theory </a:t>
              </a:r>
              <a:r>
                <a:rPr lang="en-US" sz="1600" noProof="0" dirty="0" smtClean="0">
                  <a:solidFill>
                    <a:schemeClr val="bg1">
                      <a:lumMod val="50000"/>
                    </a:schemeClr>
                  </a:solidFill>
                  <a:effectLst>
                    <a:outerShdw blurRad="50800" dist="38100" dir="2700000" algn="tl" rotWithShape="0">
                      <a:srgbClr val="000000">
                        <a:alpha val="43000"/>
                      </a:srgbClr>
                    </a:outerShdw>
                  </a:effectLst>
                  <a:latin typeface="Gill Sans"/>
                </a:rPr>
                <a:t>of</a:t>
              </a:r>
              <a:r>
                <a:rPr lang="en-US" sz="1600" dirty="0" smtClean="0">
                  <a:solidFill>
                    <a:schemeClr val="bg1">
                      <a:lumMod val="50000"/>
                    </a:schemeClr>
                  </a:solidFill>
                  <a:effectLst>
                    <a:outerShdw blurRad="50800" dist="38100" dir="2700000" algn="tl" rotWithShape="0">
                      <a:srgbClr val="000000">
                        <a:alpha val="43000"/>
                      </a:srgbClr>
                    </a:outerShdw>
                  </a:effectLst>
                  <a:latin typeface="Gill Sans"/>
                </a:rPr>
                <a:t> </a:t>
              </a:r>
              <a:r>
                <a:rPr lang="en-US" sz="2800" dirty="0" smtClean="0">
                  <a:solidFill>
                    <a:srgbClr val="0000FF"/>
                  </a:solidFill>
                  <a:effectLst>
                    <a:outerShdw blurRad="50800" dist="38100" dir="2700000" algn="tl" rotWithShape="0">
                      <a:srgbClr val="000000">
                        <a:alpha val="43000"/>
                      </a:srgbClr>
                    </a:outerShdw>
                  </a:effectLst>
                  <a:latin typeface="Gill Sans"/>
                  <a:ea typeface="+mj-ea"/>
                  <a:cs typeface="+mj-cs"/>
                </a:rPr>
                <a:t>Consumer Behavior</a:t>
              </a:r>
              <a:endParaRPr kumimoji="0" lang="en-US" sz="2800" b="0" i="0" u="none" strike="noStrike" kern="1200" cap="none" spc="0" normalizeH="0" baseline="0" noProof="0" dirty="0" smtClean="0">
                <a:ln>
                  <a:noFill/>
                </a:ln>
                <a:solidFill>
                  <a:srgbClr val="0000FF"/>
                </a:solidFill>
                <a:effectLst>
                  <a:outerShdw blurRad="50800" dist="38100" dir="2700000" algn="tl" rotWithShape="0">
                    <a:srgbClr val="000000">
                      <a:alpha val="43000"/>
                    </a:srgbClr>
                  </a:outerShdw>
                </a:effectLst>
                <a:uLnTx/>
                <a:uFillTx/>
                <a:latin typeface="Gill Sans"/>
                <a:ea typeface="+mj-ea"/>
                <a:cs typeface="+mj-cs"/>
              </a:endParaRPr>
            </a:p>
          </p:txBody>
        </p:sp>
        <p:pic>
          <p:nvPicPr>
            <p:cNvPr id="33" name="Content Placeholder 28" descr="WW badge.jpg"/>
            <p:cNvPicPr>
              <a:picLocks noChangeAspect="1"/>
            </p:cNvPicPr>
            <p:nvPr/>
          </p:nvPicPr>
          <p:blipFill>
            <a:blip r:embed="rId2"/>
            <a:stretch>
              <a:fillRect/>
            </a:stretch>
          </p:blipFill>
          <p:spPr>
            <a:xfrm>
              <a:off x="7740352" y="116632"/>
              <a:ext cx="1192088" cy="524519"/>
            </a:xfrm>
            <a:prstGeom prst="rect">
              <a:avLst/>
            </a:prstGeom>
          </p:spPr>
        </p:pic>
      </p:grpSp>
      <p:graphicFrame>
        <p:nvGraphicFramePr>
          <p:cNvPr id="34" name="Table 33"/>
          <p:cNvGraphicFramePr>
            <a:graphicFrameLocks noGrp="1"/>
          </p:cNvGraphicFramePr>
          <p:nvPr>
            <p:extLst>
              <p:ext uri="{D42A27DB-BD31-4B8C-83A1-F6EECF244321}">
                <p14:modId xmlns:p14="http://schemas.microsoft.com/office/powerpoint/2010/main" val="4098803040"/>
              </p:ext>
            </p:extLst>
          </p:nvPr>
        </p:nvGraphicFramePr>
        <p:xfrm>
          <a:off x="-2" y="1714500"/>
          <a:ext cx="9144002" cy="2194560"/>
        </p:xfrm>
        <a:graphic>
          <a:graphicData uri="http://schemas.openxmlformats.org/drawingml/2006/table">
            <a:tbl>
              <a:tblPr firstRow="1" bandRow="1">
                <a:tableStyleId>{5C22544A-7EE6-4342-B048-85BDC9FD1C3A}</a:tableStyleId>
              </a:tblPr>
              <a:tblGrid>
                <a:gridCol w="1306286"/>
                <a:gridCol w="1306286"/>
                <a:gridCol w="1306286"/>
                <a:gridCol w="1306286"/>
                <a:gridCol w="1306286"/>
                <a:gridCol w="1306286"/>
                <a:gridCol w="1306286"/>
              </a:tblGrid>
              <a:tr h="280851">
                <a:tc rowSpan="2">
                  <a:txBody>
                    <a:bodyPr/>
                    <a:lstStyle/>
                    <a:p>
                      <a:pPr algn="ctr"/>
                      <a:r>
                        <a:rPr lang="en-US" sz="1600" dirty="0" smtClean="0"/>
                        <a:t>Quantity</a:t>
                      </a:r>
                      <a:endParaRPr lang="en-US" sz="1600" dirty="0"/>
                    </a:p>
                  </a:txBody>
                  <a:tcPr anchor="ctr"/>
                </a:tc>
                <a:tc gridSpan="3">
                  <a:txBody>
                    <a:bodyPr/>
                    <a:lstStyle/>
                    <a:p>
                      <a:pPr algn="ctr"/>
                      <a:r>
                        <a:rPr lang="en-US" sz="1600" dirty="0" smtClean="0"/>
                        <a:t>Pizza: Pw=$8</a:t>
                      </a:r>
                      <a:endParaRPr lang="en-US" sz="1600" dirty="0"/>
                    </a:p>
                  </a:txBody>
                  <a:tcPr anchor="ctr"/>
                </a:tc>
                <a:tc hMerge="1">
                  <a:txBody>
                    <a:bodyPr/>
                    <a:lstStyle/>
                    <a:p>
                      <a:pPr algn="ctr"/>
                      <a:endParaRPr lang="en-US" dirty="0"/>
                    </a:p>
                  </a:txBody>
                  <a:tcPr anchor="ctr"/>
                </a:tc>
                <a:tc hMerge="1">
                  <a:txBody>
                    <a:bodyPr/>
                    <a:lstStyle/>
                    <a:p>
                      <a:pPr algn="ctr"/>
                      <a:endParaRPr lang="en-US" sz="1600" dirty="0"/>
                    </a:p>
                  </a:txBody>
                  <a:tcPr anchor="ctr"/>
                </a:tc>
                <a:tc gridSpan="3">
                  <a:txBody>
                    <a:bodyPr/>
                    <a:lstStyle/>
                    <a:p>
                      <a:pPr algn="ctr"/>
                      <a:r>
                        <a:rPr lang="en-US" sz="1600" dirty="0" smtClean="0"/>
                        <a:t>Hamburgers: </a:t>
                      </a:r>
                      <a:r>
                        <a:rPr lang="en-US" sz="1600" dirty="0" err="1" smtClean="0"/>
                        <a:t>Pr</a:t>
                      </a:r>
                      <a:r>
                        <a:rPr lang="en-US" sz="1600" dirty="0" smtClean="0"/>
                        <a:t>=$4</a:t>
                      </a:r>
                      <a:endParaRPr lang="en-US" sz="1600" dirty="0"/>
                    </a:p>
                  </a:txBody>
                  <a:tcPr anchor="ctr"/>
                </a:tc>
                <a:tc hMerge="1">
                  <a:txBody>
                    <a:bodyPr/>
                    <a:lstStyle/>
                    <a:p>
                      <a:pPr algn="ctr"/>
                      <a:endParaRPr lang="en-US" dirty="0"/>
                    </a:p>
                  </a:txBody>
                  <a:tcPr anchor="ctr"/>
                </a:tc>
                <a:tc hMerge="1">
                  <a:txBody>
                    <a:bodyPr/>
                    <a:lstStyle/>
                    <a:p>
                      <a:pPr algn="ctr"/>
                      <a:endParaRPr lang="en-US" sz="1600" dirty="0"/>
                    </a:p>
                  </a:txBody>
                  <a:tcPr anchor="ctr"/>
                </a:tc>
              </a:tr>
              <a:tr h="280851">
                <a:tc vMerge="1">
                  <a:txBody>
                    <a:bodyPr/>
                    <a:lstStyle/>
                    <a:p>
                      <a:pPr algn="ctr"/>
                      <a:endParaRPr lang="en-US" sz="1600" b="1" dirty="0"/>
                    </a:p>
                  </a:txBody>
                  <a:tcPr anchor="ctr"/>
                </a:tc>
                <a:tc>
                  <a:txBody>
                    <a:bodyPr/>
                    <a:lstStyle/>
                    <a:p>
                      <a:pPr algn="ctr"/>
                      <a:r>
                        <a:rPr lang="en-US" sz="1600" b="1" dirty="0" smtClean="0">
                          <a:solidFill>
                            <a:srgbClr val="FF0000"/>
                          </a:solidFill>
                        </a:rPr>
                        <a:t>TU</a:t>
                      </a:r>
                      <a:endParaRPr lang="en-US" sz="1600" b="1" dirty="0">
                        <a:solidFill>
                          <a:srgbClr val="FF0000"/>
                        </a:solidFill>
                      </a:endParaRPr>
                    </a:p>
                  </a:txBody>
                  <a:tcPr anchor="ctr"/>
                </a:tc>
                <a:tc>
                  <a:txBody>
                    <a:bodyPr/>
                    <a:lstStyle/>
                    <a:p>
                      <a:pPr algn="ctr"/>
                      <a:r>
                        <a:rPr lang="en-US" sz="1600" b="1" dirty="0" smtClean="0">
                          <a:solidFill>
                            <a:srgbClr val="FF0000"/>
                          </a:solidFill>
                        </a:rPr>
                        <a:t>MU</a:t>
                      </a:r>
                      <a:endParaRPr lang="en-US" sz="1600" b="1" dirty="0">
                        <a:solidFill>
                          <a:srgbClr val="FF0000"/>
                        </a:solidFill>
                      </a:endParaRPr>
                    </a:p>
                  </a:txBody>
                  <a:tcPr anchor="ctr"/>
                </a:tc>
                <a:tc>
                  <a:txBody>
                    <a:bodyPr/>
                    <a:lstStyle/>
                    <a:p>
                      <a:pPr algn="ctr"/>
                      <a:r>
                        <a:rPr lang="en-US" sz="1600" b="1" dirty="0" smtClean="0">
                          <a:solidFill>
                            <a:srgbClr val="FF0000"/>
                          </a:solidFill>
                        </a:rPr>
                        <a:t>MU/P</a:t>
                      </a:r>
                      <a:endParaRPr lang="en-US" sz="1600" b="1" dirty="0">
                        <a:solidFill>
                          <a:srgbClr val="FF0000"/>
                        </a:solidFill>
                      </a:endParaRPr>
                    </a:p>
                  </a:txBody>
                  <a:tcPr anchor="ctr"/>
                </a:tc>
                <a:tc>
                  <a:txBody>
                    <a:bodyPr/>
                    <a:lstStyle/>
                    <a:p>
                      <a:pPr algn="ctr"/>
                      <a:r>
                        <a:rPr lang="en-US" sz="1600" b="1" dirty="0" smtClean="0">
                          <a:solidFill>
                            <a:srgbClr val="FF0000"/>
                          </a:solidFill>
                        </a:rPr>
                        <a:t>TU </a:t>
                      </a:r>
                      <a:endParaRPr lang="en-US" sz="1600" b="1" dirty="0">
                        <a:solidFill>
                          <a:srgbClr val="FF0000"/>
                        </a:solidFill>
                      </a:endParaRPr>
                    </a:p>
                  </a:txBody>
                  <a:tcPr anchor="ctr"/>
                </a:tc>
                <a:tc>
                  <a:txBody>
                    <a:bodyPr/>
                    <a:lstStyle/>
                    <a:p>
                      <a:pPr algn="ctr"/>
                      <a:r>
                        <a:rPr lang="en-US" sz="1600" b="1" dirty="0" smtClean="0">
                          <a:solidFill>
                            <a:srgbClr val="FF0000"/>
                          </a:solidFill>
                        </a:rPr>
                        <a:t>MU</a:t>
                      </a:r>
                      <a:endParaRPr lang="en-US" sz="1600" b="1" dirty="0">
                        <a:solidFill>
                          <a:srgbClr val="FF0000"/>
                        </a:solidFill>
                      </a:endParaRPr>
                    </a:p>
                  </a:txBody>
                  <a:tcPr anchor="ctr"/>
                </a:tc>
                <a:tc>
                  <a:txBody>
                    <a:bodyPr/>
                    <a:lstStyle/>
                    <a:p>
                      <a:pPr algn="ctr"/>
                      <a:r>
                        <a:rPr lang="en-US" sz="1600" b="1" dirty="0" smtClean="0">
                          <a:solidFill>
                            <a:srgbClr val="FF0000"/>
                          </a:solidFill>
                        </a:rPr>
                        <a:t>MU/P</a:t>
                      </a:r>
                      <a:endParaRPr lang="en-US" sz="1600" b="1" dirty="0">
                        <a:solidFill>
                          <a:srgbClr val="FF0000"/>
                        </a:solidFill>
                      </a:endParaRPr>
                    </a:p>
                  </a:txBody>
                  <a:tcPr anchor="ctr"/>
                </a:tc>
              </a:tr>
              <a:tr h="280851">
                <a:tc>
                  <a:txBody>
                    <a:bodyPr/>
                    <a:lstStyle/>
                    <a:p>
                      <a:pPr algn="ctr"/>
                      <a:r>
                        <a:rPr lang="en-US" sz="1400" b="1" dirty="0" smtClean="0"/>
                        <a:t>1</a:t>
                      </a:r>
                      <a:endParaRPr lang="en-US" sz="1400" b="1" dirty="0"/>
                    </a:p>
                  </a:txBody>
                  <a:tcPr anchor="ctr"/>
                </a:tc>
                <a:tc>
                  <a:txBody>
                    <a:bodyPr/>
                    <a:lstStyle/>
                    <a:p>
                      <a:pPr algn="ctr"/>
                      <a:r>
                        <a:rPr lang="en-US" sz="1400" dirty="0" smtClean="0"/>
                        <a:t>16</a:t>
                      </a:r>
                      <a:endParaRPr lang="en-US" sz="1400" dirty="0"/>
                    </a:p>
                  </a:txBody>
                  <a:tcPr anchor="ctr"/>
                </a:tc>
                <a:tc>
                  <a:txBody>
                    <a:bodyPr/>
                    <a:lstStyle/>
                    <a:p>
                      <a:pPr algn="ctr"/>
                      <a:endParaRPr lang="en-US" sz="1400" dirty="0"/>
                    </a:p>
                  </a:txBody>
                  <a:tcPr anchor="ctr"/>
                </a:tc>
                <a:tc>
                  <a:txBody>
                    <a:bodyPr/>
                    <a:lstStyle/>
                    <a:p>
                      <a:pPr algn="ctr"/>
                      <a:endParaRPr lang="en-US" sz="1400" dirty="0"/>
                    </a:p>
                  </a:txBody>
                  <a:tcPr anchor="ctr"/>
                </a:tc>
                <a:tc>
                  <a:txBody>
                    <a:bodyPr/>
                    <a:lstStyle/>
                    <a:p>
                      <a:pPr algn="ctr"/>
                      <a:r>
                        <a:rPr lang="en-US" sz="1400" dirty="0" smtClean="0"/>
                        <a:t>24</a:t>
                      </a:r>
                      <a:endParaRPr lang="en-US" sz="1400" dirty="0"/>
                    </a:p>
                  </a:txBody>
                  <a:tcPr anchor="ctr"/>
                </a:tc>
                <a:tc>
                  <a:txBody>
                    <a:bodyPr/>
                    <a:lstStyle/>
                    <a:p>
                      <a:pPr algn="ctr"/>
                      <a:endParaRPr lang="en-US" sz="1400" dirty="0"/>
                    </a:p>
                  </a:txBody>
                  <a:tcPr anchor="ctr"/>
                </a:tc>
                <a:tc>
                  <a:txBody>
                    <a:bodyPr/>
                    <a:lstStyle/>
                    <a:p>
                      <a:pPr algn="ctr"/>
                      <a:endParaRPr lang="en-US" sz="1400" dirty="0"/>
                    </a:p>
                  </a:txBody>
                  <a:tcPr anchor="ctr"/>
                </a:tc>
              </a:tr>
              <a:tr h="280851">
                <a:tc>
                  <a:txBody>
                    <a:bodyPr/>
                    <a:lstStyle/>
                    <a:p>
                      <a:pPr algn="ctr"/>
                      <a:r>
                        <a:rPr lang="en-US" sz="1400" b="1" dirty="0" smtClean="0"/>
                        <a:t>2</a:t>
                      </a:r>
                      <a:endParaRPr lang="en-US" sz="1400" b="1" dirty="0"/>
                    </a:p>
                  </a:txBody>
                  <a:tcPr anchor="ctr"/>
                </a:tc>
                <a:tc>
                  <a:txBody>
                    <a:bodyPr/>
                    <a:lstStyle/>
                    <a:p>
                      <a:pPr algn="ctr"/>
                      <a:r>
                        <a:rPr lang="en-US" sz="1400" dirty="0" smtClean="0"/>
                        <a:t>28</a:t>
                      </a:r>
                      <a:endParaRPr lang="en-US" sz="1400" dirty="0"/>
                    </a:p>
                  </a:txBody>
                  <a:tcPr anchor="ctr"/>
                </a:tc>
                <a:tc>
                  <a:txBody>
                    <a:bodyPr/>
                    <a:lstStyle/>
                    <a:p>
                      <a:pPr algn="ctr"/>
                      <a:endParaRPr lang="en-US" sz="1400" dirty="0"/>
                    </a:p>
                  </a:txBody>
                  <a:tcPr anchor="ctr"/>
                </a:tc>
                <a:tc>
                  <a:txBody>
                    <a:bodyPr/>
                    <a:lstStyle/>
                    <a:p>
                      <a:pPr algn="ctr"/>
                      <a:endParaRPr lang="en-US" sz="1400" dirty="0"/>
                    </a:p>
                  </a:txBody>
                  <a:tcPr anchor="ctr"/>
                </a:tc>
                <a:tc>
                  <a:txBody>
                    <a:bodyPr/>
                    <a:lstStyle/>
                    <a:p>
                      <a:pPr algn="ctr"/>
                      <a:r>
                        <a:rPr lang="en-US" sz="1400" dirty="0" smtClean="0"/>
                        <a:t>44</a:t>
                      </a:r>
                      <a:endParaRPr lang="en-US" sz="1400" dirty="0"/>
                    </a:p>
                  </a:txBody>
                  <a:tcPr anchor="ctr"/>
                </a:tc>
                <a:tc>
                  <a:txBody>
                    <a:bodyPr/>
                    <a:lstStyle/>
                    <a:p>
                      <a:pPr algn="ctr"/>
                      <a:endParaRPr lang="en-US" sz="1400" dirty="0"/>
                    </a:p>
                  </a:txBody>
                  <a:tcPr anchor="ctr"/>
                </a:tc>
                <a:tc>
                  <a:txBody>
                    <a:bodyPr/>
                    <a:lstStyle/>
                    <a:p>
                      <a:pPr algn="ctr"/>
                      <a:endParaRPr lang="en-US" sz="1400" dirty="0"/>
                    </a:p>
                  </a:txBody>
                  <a:tcPr anchor="ctr"/>
                </a:tc>
              </a:tr>
              <a:tr h="280851">
                <a:tc>
                  <a:txBody>
                    <a:bodyPr/>
                    <a:lstStyle/>
                    <a:p>
                      <a:pPr algn="ctr"/>
                      <a:r>
                        <a:rPr lang="en-US" sz="1400" b="1" dirty="0" smtClean="0"/>
                        <a:t>3</a:t>
                      </a:r>
                      <a:endParaRPr lang="en-US" sz="1400" b="1" dirty="0"/>
                    </a:p>
                  </a:txBody>
                  <a:tcPr anchor="ctr"/>
                </a:tc>
                <a:tc>
                  <a:txBody>
                    <a:bodyPr/>
                    <a:lstStyle/>
                    <a:p>
                      <a:pPr algn="ctr"/>
                      <a:r>
                        <a:rPr lang="en-US" sz="1400" dirty="0" smtClean="0"/>
                        <a:t>36</a:t>
                      </a:r>
                      <a:endParaRPr lang="en-US" sz="1400" dirty="0"/>
                    </a:p>
                  </a:txBody>
                  <a:tcPr anchor="ctr"/>
                </a:tc>
                <a:tc>
                  <a:txBody>
                    <a:bodyPr/>
                    <a:lstStyle/>
                    <a:p>
                      <a:pPr algn="ctr"/>
                      <a:endParaRPr lang="en-US" sz="1400" dirty="0"/>
                    </a:p>
                  </a:txBody>
                  <a:tcPr anchor="ctr"/>
                </a:tc>
                <a:tc>
                  <a:txBody>
                    <a:bodyPr/>
                    <a:lstStyle/>
                    <a:p>
                      <a:pPr algn="ctr"/>
                      <a:endParaRPr lang="en-US" sz="1400" dirty="0"/>
                    </a:p>
                  </a:txBody>
                  <a:tcPr anchor="ctr"/>
                </a:tc>
                <a:tc>
                  <a:txBody>
                    <a:bodyPr/>
                    <a:lstStyle/>
                    <a:p>
                      <a:pPr algn="ctr"/>
                      <a:r>
                        <a:rPr lang="en-US" sz="1400" dirty="0" smtClean="0"/>
                        <a:t>56</a:t>
                      </a:r>
                      <a:endParaRPr lang="en-US" sz="1400" dirty="0"/>
                    </a:p>
                  </a:txBody>
                  <a:tcPr anchor="ctr"/>
                </a:tc>
                <a:tc>
                  <a:txBody>
                    <a:bodyPr/>
                    <a:lstStyle/>
                    <a:p>
                      <a:pPr algn="ctr"/>
                      <a:endParaRPr lang="en-US" sz="1400" dirty="0"/>
                    </a:p>
                  </a:txBody>
                  <a:tcPr anchor="ctr"/>
                </a:tc>
                <a:tc>
                  <a:txBody>
                    <a:bodyPr/>
                    <a:lstStyle/>
                    <a:p>
                      <a:pPr algn="ctr"/>
                      <a:endParaRPr lang="en-US" sz="1400" dirty="0"/>
                    </a:p>
                  </a:txBody>
                  <a:tcPr anchor="ctr"/>
                </a:tc>
              </a:tr>
              <a:tr h="280851">
                <a:tc>
                  <a:txBody>
                    <a:bodyPr/>
                    <a:lstStyle/>
                    <a:p>
                      <a:pPr algn="ctr"/>
                      <a:r>
                        <a:rPr lang="en-US" sz="1400" b="1" dirty="0" smtClean="0"/>
                        <a:t>4</a:t>
                      </a:r>
                      <a:endParaRPr lang="en-US" sz="1400" b="1" dirty="0"/>
                    </a:p>
                  </a:txBody>
                  <a:tcPr anchor="ctr"/>
                </a:tc>
                <a:tc>
                  <a:txBody>
                    <a:bodyPr/>
                    <a:lstStyle/>
                    <a:p>
                      <a:pPr algn="ctr"/>
                      <a:r>
                        <a:rPr lang="en-US" sz="1400" dirty="0" smtClean="0"/>
                        <a:t>40</a:t>
                      </a:r>
                      <a:endParaRPr lang="en-US" sz="1400" dirty="0"/>
                    </a:p>
                  </a:txBody>
                  <a:tcPr anchor="ctr"/>
                </a:tc>
                <a:tc>
                  <a:txBody>
                    <a:bodyPr/>
                    <a:lstStyle/>
                    <a:p>
                      <a:pPr algn="ctr"/>
                      <a:endParaRPr lang="en-US" sz="1400" dirty="0"/>
                    </a:p>
                  </a:txBody>
                  <a:tcPr anchor="ctr"/>
                </a:tc>
                <a:tc>
                  <a:txBody>
                    <a:bodyPr/>
                    <a:lstStyle/>
                    <a:p>
                      <a:pPr algn="ctr"/>
                      <a:endParaRPr lang="en-US" sz="1400" dirty="0"/>
                    </a:p>
                  </a:txBody>
                  <a:tcPr anchor="ctr"/>
                </a:tc>
                <a:tc>
                  <a:txBody>
                    <a:bodyPr/>
                    <a:lstStyle/>
                    <a:p>
                      <a:pPr algn="ctr"/>
                      <a:r>
                        <a:rPr lang="en-US" sz="1400" dirty="0" smtClean="0"/>
                        <a:t>64</a:t>
                      </a:r>
                      <a:endParaRPr lang="en-US" sz="1400" dirty="0"/>
                    </a:p>
                  </a:txBody>
                  <a:tcPr anchor="ctr"/>
                </a:tc>
                <a:tc>
                  <a:txBody>
                    <a:bodyPr/>
                    <a:lstStyle/>
                    <a:p>
                      <a:pPr algn="ctr"/>
                      <a:endParaRPr lang="en-US" sz="1400" dirty="0"/>
                    </a:p>
                  </a:txBody>
                  <a:tcPr anchor="ctr"/>
                </a:tc>
                <a:tc>
                  <a:txBody>
                    <a:bodyPr/>
                    <a:lstStyle/>
                    <a:p>
                      <a:pPr algn="ctr"/>
                      <a:endParaRPr lang="en-US" sz="1400" dirty="0"/>
                    </a:p>
                  </a:txBody>
                  <a:tcPr anchor="ctr"/>
                </a:tc>
              </a:tr>
              <a:tr h="280851">
                <a:tc>
                  <a:txBody>
                    <a:bodyPr/>
                    <a:lstStyle/>
                    <a:p>
                      <a:pPr algn="ctr"/>
                      <a:r>
                        <a:rPr lang="en-US" sz="1400" b="1" dirty="0" smtClean="0"/>
                        <a:t>5</a:t>
                      </a:r>
                      <a:endParaRPr lang="en-US" sz="1400" b="1" dirty="0"/>
                    </a:p>
                  </a:txBody>
                  <a:tcPr anchor="ctr"/>
                </a:tc>
                <a:tc>
                  <a:txBody>
                    <a:bodyPr/>
                    <a:lstStyle/>
                    <a:p>
                      <a:pPr algn="ctr"/>
                      <a:r>
                        <a:rPr lang="en-US" sz="1400" dirty="0" smtClean="0"/>
                        <a:t>42</a:t>
                      </a:r>
                      <a:endParaRPr lang="en-US" sz="1400" dirty="0"/>
                    </a:p>
                  </a:txBody>
                  <a:tcPr anchor="ctr"/>
                </a:tc>
                <a:tc>
                  <a:txBody>
                    <a:bodyPr/>
                    <a:lstStyle/>
                    <a:p>
                      <a:pPr algn="ctr"/>
                      <a:endParaRPr lang="en-US" sz="1400" dirty="0"/>
                    </a:p>
                  </a:txBody>
                  <a:tcPr anchor="ctr"/>
                </a:tc>
                <a:tc>
                  <a:txBody>
                    <a:bodyPr/>
                    <a:lstStyle/>
                    <a:p>
                      <a:pPr algn="ctr"/>
                      <a:endParaRPr lang="en-US" sz="1400" dirty="0"/>
                    </a:p>
                  </a:txBody>
                  <a:tcPr anchor="ctr"/>
                </a:tc>
                <a:tc>
                  <a:txBody>
                    <a:bodyPr/>
                    <a:lstStyle/>
                    <a:p>
                      <a:pPr algn="ctr"/>
                      <a:r>
                        <a:rPr lang="en-US" sz="1400" dirty="0" smtClean="0"/>
                        <a:t>68</a:t>
                      </a:r>
                      <a:endParaRPr lang="en-US" sz="1400" dirty="0"/>
                    </a:p>
                  </a:txBody>
                  <a:tcPr anchor="ctr"/>
                </a:tc>
                <a:tc>
                  <a:txBody>
                    <a:bodyPr/>
                    <a:lstStyle/>
                    <a:p>
                      <a:pPr algn="ctr"/>
                      <a:endParaRPr lang="en-US" sz="1400" dirty="0"/>
                    </a:p>
                  </a:txBody>
                  <a:tcPr anchor="ctr"/>
                </a:tc>
                <a:tc>
                  <a:txBody>
                    <a:bodyPr/>
                    <a:lstStyle/>
                    <a:p>
                      <a:pPr algn="ctr"/>
                      <a:endParaRPr lang="en-US" sz="1400" dirty="0"/>
                    </a:p>
                  </a:txBody>
                  <a:tcPr anchor="ctr"/>
                </a:tc>
              </a:tr>
            </a:tbl>
          </a:graphicData>
        </a:graphic>
      </p:graphicFrame>
      <p:sp>
        <p:nvSpPr>
          <p:cNvPr id="35" name="TextBox 34"/>
          <p:cNvSpPr txBox="1"/>
          <p:nvPr/>
        </p:nvSpPr>
        <p:spPr>
          <a:xfrm>
            <a:off x="0" y="723900"/>
            <a:ext cx="9144000" cy="1015663"/>
          </a:xfrm>
          <a:prstGeom prst="rect">
            <a:avLst/>
          </a:prstGeom>
          <a:noFill/>
        </p:spPr>
        <p:txBody>
          <a:bodyPr wrap="square" rtlCol="0">
            <a:spAutoFit/>
          </a:bodyPr>
          <a:lstStyle/>
          <a:p>
            <a:r>
              <a:rPr lang="en-US" sz="2400" dirty="0" smtClean="0">
                <a:solidFill>
                  <a:srgbClr val="FF0000"/>
                </a:solidFill>
              </a:rPr>
              <a:t>The Utility Maximization Rule Practice Problem</a:t>
            </a:r>
          </a:p>
          <a:p>
            <a:r>
              <a:rPr lang="en-US" dirty="0" smtClean="0"/>
              <a:t>Assume you have a budget of $36 to spend on Pizzas and Hamburgers. Pizzas cost $8 and hamburgers cost $4. Complete the table below and answer the questions that follow</a:t>
            </a:r>
            <a:endParaRPr lang="en-US" i="1" dirty="0">
              <a:solidFill>
                <a:schemeClr val="tx1">
                  <a:lumMod val="65000"/>
                  <a:lumOff val="35000"/>
                </a:schemeClr>
              </a:solidFill>
            </a:endParaRPr>
          </a:p>
        </p:txBody>
      </p:sp>
      <p:sp>
        <p:nvSpPr>
          <p:cNvPr id="36" name="TextBox 35"/>
          <p:cNvSpPr txBox="1"/>
          <p:nvPr/>
        </p:nvSpPr>
        <p:spPr>
          <a:xfrm>
            <a:off x="5605224" y="114300"/>
            <a:ext cx="2014776" cy="523220"/>
          </a:xfrm>
          <a:prstGeom prst="rect">
            <a:avLst/>
          </a:prstGeom>
          <a:noFill/>
        </p:spPr>
        <p:txBody>
          <a:bodyPr vert="horz" wrap="square" rtlCol="0">
            <a:spAutoFit/>
          </a:bodyPr>
          <a:lstStyle/>
          <a:p>
            <a:pPr algn="ctr"/>
            <a:r>
              <a:rPr lang="en-US" sz="1400" i="1" dirty="0" smtClean="0">
                <a:latin typeface="Lucida Sans - 20"/>
              </a:rPr>
              <a:t>The Utility Maximization Rule</a:t>
            </a:r>
            <a:endParaRPr lang="en-US" sz="1400" i="1" dirty="0">
              <a:latin typeface="Lucida Sans - 18"/>
            </a:endParaRPr>
          </a:p>
        </p:txBody>
      </p:sp>
    </p:spTree>
    <p:extLst>
      <p:ext uri="{BB962C8B-B14F-4D97-AF65-F5344CB8AC3E}">
        <p14:creationId xmlns:p14="http://schemas.microsoft.com/office/powerpoint/2010/main" val="266868518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7" name="Group 26"/>
          <p:cNvGrpSpPr/>
          <p:nvPr/>
        </p:nvGrpSpPr>
        <p:grpSpPr>
          <a:xfrm>
            <a:off x="0" y="0"/>
            <a:ext cx="9144000" cy="697260"/>
            <a:chOff x="0" y="0"/>
            <a:chExt cx="9144000" cy="836712"/>
          </a:xfrm>
        </p:grpSpPr>
        <p:sp>
          <p:nvSpPr>
            <p:cNvPr id="31" name="Rectangle 30"/>
            <p:cNvSpPr/>
            <p:nvPr/>
          </p:nvSpPr>
          <p:spPr>
            <a:xfrm>
              <a:off x="0" y="0"/>
              <a:ext cx="9144000" cy="836712"/>
            </a:xfrm>
            <a:prstGeom prst="rect">
              <a:avLst/>
            </a:prstGeom>
            <a:gradFill flip="none" rotWithShape="1">
              <a:gsLst>
                <a:gs pos="0">
                  <a:schemeClr val="bg1">
                    <a:lumMod val="75000"/>
                  </a:schemeClr>
                </a:gs>
                <a:gs pos="100000">
                  <a:srgbClr val="FFFFFF"/>
                </a:gs>
              </a:gsLst>
              <a:lin ang="156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2" name="Title 20"/>
            <p:cNvSpPr txBox="1">
              <a:spLocks/>
            </p:cNvSpPr>
            <p:nvPr/>
          </p:nvSpPr>
          <p:spPr>
            <a:xfrm>
              <a:off x="35496" y="116632"/>
              <a:ext cx="7416824" cy="596527"/>
            </a:xfrm>
            <a:prstGeom prst="rect">
              <a:avLst/>
            </a:prstGeom>
          </p:spPr>
          <p:txBody>
            <a:bodyPr vert="horz"/>
            <a:lstStyle/>
            <a:p>
              <a:pPr lvl="0">
                <a:spcBef>
                  <a:spcPct val="0"/>
                </a:spcBef>
                <a:defRPr/>
              </a:pPr>
              <a:r>
                <a:rPr kumimoji="0" lang="en-US" sz="2800" b="0" i="0" u="none" strike="noStrike" kern="1200" cap="none" spc="0" normalizeH="0" baseline="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1.6 Theory </a:t>
              </a:r>
              <a:r>
                <a:rPr lang="en-US" sz="1600" noProof="0" dirty="0" smtClean="0">
                  <a:solidFill>
                    <a:schemeClr val="bg1">
                      <a:lumMod val="50000"/>
                    </a:schemeClr>
                  </a:solidFill>
                  <a:effectLst>
                    <a:outerShdw blurRad="50800" dist="38100" dir="2700000" algn="tl" rotWithShape="0">
                      <a:srgbClr val="000000">
                        <a:alpha val="43000"/>
                      </a:srgbClr>
                    </a:outerShdw>
                  </a:effectLst>
                  <a:latin typeface="Gill Sans"/>
                </a:rPr>
                <a:t>of</a:t>
              </a:r>
              <a:r>
                <a:rPr lang="en-US" sz="1600" dirty="0" smtClean="0">
                  <a:solidFill>
                    <a:schemeClr val="bg1">
                      <a:lumMod val="50000"/>
                    </a:schemeClr>
                  </a:solidFill>
                  <a:effectLst>
                    <a:outerShdw blurRad="50800" dist="38100" dir="2700000" algn="tl" rotWithShape="0">
                      <a:srgbClr val="000000">
                        <a:alpha val="43000"/>
                      </a:srgbClr>
                    </a:outerShdw>
                  </a:effectLst>
                  <a:latin typeface="Gill Sans"/>
                </a:rPr>
                <a:t> </a:t>
              </a:r>
              <a:r>
                <a:rPr lang="en-US" sz="2800" dirty="0" smtClean="0">
                  <a:solidFill>
                    <a:srgbClr val="0000FF"/>
                  </a:solidFill>
                  <a:effectLst>
                    <a:outerShdw blurRad="50800" dist="38100" dir="2700000" algn="tl" rotWithShape="0">
                      <a:srgbClr val="000000">
                        <a:alpha val="43000"/>
                      </a:srgbClr>
                    </a:outerShdw>
                  </a:effectLst>
                  <a:latin typeface="Gill Sans"/>
                  <a:ea typeface="+mj-ea"/>
                  <a:cs typeface="+mj-cs"/>
                </a:rPr>
                <a:t>Consumer Behavior</a:t>
              </a:r>
              <a:endParaRPr kumimoji="0" lang="en-US" sz="2800" b="0" i="0" u="none" strike="noStrike" kern="1200" cap="none" spc="0" normalizeH="0" baseline="0" noProof="0" dirty="0" smtClean="0">
                <a:ln>
                  <a:noFill/>
                </a:ln>
                <a:solidFill>
                  <a:srgbClr val="0000FF"/>
                </a:solidFill>
                <a:effectLst>
                  <a:outerShdw blurRad="50800" dist="38100" dir="2700000" algn="tl" rotWithShape="0">
                    <a:srgbClr val="000000">
                      <a:alpha val="43000"/>
                    </a:srgbClr>
                  </a:outerShdw>
                </a:effectLst>
                <a:uLnTx/>
                <a:uFillTx/>
                <a:latin typeface="Gill Sans"/>
                <a:ea typeface="+mj-ea"/>
                <a:cs typeface="+mj-cs"/>
              </a:endParaRPr>
            </a:p>
          </p:txBody>
        </p:sp>
        <p:pic>
          <p:nvPicPr>
            <p:cNvPr id="33" name="Content Placeholder 28" descr="WW badge.jpg"/>
            <p:cNvPicPr>
              <a:picLocks noChangeAspect="1"/>
            </p:cNvPicPr>
            <p:nvPr/>
          </p:nvPicPr>
          <p:blipFill>
            <a:blip r:embed="rId2"/>
            <a:stretch>
              <a:fillRect/>
            </a:stretch>
          </p:blipFill>
          <p:spPr>
            <a:xfrm>
              <a:off x="7740352" y="116632"/>
              <a:ext cx="1192088" cy="524519"/>
            </a:xfrm>
            <a:prstGeom prst="rect">
              <a:avLst/>
            </a:prstGeom>
          </p:spPr>
        </p:pic>
      </p:grpSp>
      <p:sp>
        <p:nvSpPr>
          <p:cNvPr id="35" name="TextBox 34"/>
          <p:cNvSpPr txBox="1"/>
          <p:nvPr/>
        </p:nvSpPr>
        <p:spPr>
          <a:xfrm>
            <a:off x="0" y="723900"/>
            <a:ext cx="9144000" cy="1754326"/>
          </a:xfrm>
          <a:prstGeom prst="rect">
            <a:avLst/>
          </a:prstGeom>
          <a:noFill/>
        </p:spPr>
        <p:txBody>
          <a:bodyPr wrap="square" rtlCol="0">
            <a:spAutoFit/>
          </a:bodyPr>
          <a:lstStyle/>
          <a:p>
            <a:r>
              <a:rPr lang="en-US" sz="2400" dirty="0" smtClean="0">
                <a:solidFill>
                  <a:srgbClr val="FF0000"/>
                </a:solidFill>
              </a:rPr>
              <a:t>Individual Demand and Market Demand</a:t>
            </a:r>
          </a:p>
          <a:p>
            <a:r>
              <a:rPr lang="en-US" dirty="0" smtClean="0"/>
              <a:t>An individual consumer’s marginal utility curve for a particular good represents that individual’s demand for the good. </a:t>
            </a:r>
          </a:p>
          <a:p>
            <a:pPr marL="285750" indent="-285750">
              <a:buFont typeface="Arial" pitchFamily="34" charset="0"/>
              <a:buChar char="•"/>
            </a:pPr>
            <a:r>
              <a:rPr lang="en-US" sz="1600" i="1" dirty="0" smtClean="0">
                <a:solidFill>
                  <a:schemeClr val="tx1">
                    <a:lumMod val="65000"/>
                    <a:lumOff val="35000"/>
                  </a:schemeClr>
                </a:solidFill>
              </a:rPr>
              <a:t>If we consider demand as a signal of what a consumer is willing to pay for a good, and </a:t>
            </a:r>
          </a:p>
          <a:p>
            <a:pPr marL="285750" indent="-285750">
              <a:buFont typeface="Arial" pitchFamily="34" charset="0"/>
              <a:buChar char="•"/>
            </a:pPr>
            <a:r>
              <a:rPr lang="en-US" sz="1600" i="1" dirty="0" smtClean="0">
                <a:solidFill>
                  <a:schemeClr val="tx1">
                    <a:lumMod val="65000"/>
                    <a:lumOff val="35000"/>
                  </a:schemeClr>
                </a:solidFill>
              </a:rPr>
              <a:t>We recognize that what consumers are willing to pay is based on the utility they get from a good.</a:t>
            </a:r>
          </a:p>
          <a:p>
            <a:r>
              <a:rPr lang="en-US" sz="1600" b="1" i="1" dirty="0" smtClean="0">
                <a:solidFill>
                  <a:schemeClr val="tx1">
                    <a:lumMod val="65000"/>
                    <a:lumOff val="35000"/>
                  </a:schemeClr>
                </a:solidFill>
              </a:rPr>
              <a:t>With this in mind, we can see a relationship between consumers’ marginal utilities and market demand.</a:t>
            </a:r>
            <a:endParaRPr lang="en-US" sz="1600" b="1" i="1" dirty="0">
              <a:solidFill>
                <a:schemeClr val="tx1">
                  <a:lumMod val="65000"/>
                  <a:lumOff val="35000"/>
                </a:schemeClr>
              </a:solidFill>
            </a:endParaRPr>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971800" y="2659651"/>
            <a:ext cx="6781800" cy="2636249"/>
          </a:xfrm>
          <a:prstGeom prst="rect">
            <a:avLst/>
          </a:prstGeom>
        </p:spPr>
      </p:pic>
      <p:sp>
        <p:nvSpPr>
          <p:cNvPr id="3" name="TextBox 2"/>
          <p:cNvSpPr txBox="1"/>
          <p:nvPr/>
        </p:nvSpPr>
        <p:spPr>
          <a:xfrm>
            <a:off x="-37214" y="2492157"/>
            <a:ext cx="3161414" cy="3108543"/>
          </a:xfrm>
          <a:prstGeom prst="rect">
            <a:avLst/>
          </a:prstGeom>
          <a:noFill/>
        </p:spPr>
        <p:txBody>
          <a:bodyPr wrap="square" rtlCol="0">
            <a:spAutoFit/>
          </a:bodyPr>
          <a:lstStyle/>
          <a:p>
            <a:r>
              <a:rPr lang="en-US" sz="1400" b="1" dirty="0" smtClean="0"/>
              <a:t>Consider the market for ice cream: </a:t>
            </a:r>
          </a:p>
          <a:p>
            <a:pPr marL="285750" indent="-285750">
              <a:buFont typeface="Arial" pitchFamily="34" charset="0"/>
              <a:buChar char="•"/>
            </a:pPr>
            <a:r>
              <a:rPr lang="en-US" sz="1400" dirty="0" smtClean="0"/>
              <a:t>Assume there are 1,000 consumers in the market,</a:t>
            </a:r>
          </a:p>
          <a:p>
            <a:pPr marL="285750" indent="-285750">
              <a:buFont typeface="Arial" pitchFamily="34" charset="0"/>
              <a:buChar char="•"/>
            </a:pPr>
            <a:r>
              <a:rPr lang="en-US" sz="1400" dirty="0" smtClean="0"/>
              <a:t>Each with a similar MU for ice cream.</a:t>
            </a:r>
          </a:p>
          <a:p>
            <a:pPr marL="285750" indent="-285750">
              <a:buFont typeface="Arial" pitchFamily="34" charset="0"/>
              <a:buChar char="•"/>
            </a:pPr>
            <a:r>
              <a:rPr lang="en-US" sz="1400" dirty="0" smtClean="0"/>
              <a:t>When we sum the individual MU curves for each consumer, we get the market demand for ice cream. </a:t>
            </a:r>
          </a:p>
          <a:p>
            <a:pPr marL="285750" indent="-285750">
              <a:buFont typeface="Arial" pitchFamily="34" charset="0"/>
              <a:buChar char="•"/>
            </a:pPr>
            <a:r>
              <a:rPr lang="en-US" sz="1400" dirty="0" smtClean="0"/>
              <a:t>For 1,000 scoops, consumers would pay $5, based on their high MU for the first scoop.</a:t>
            </a:r>
          </a:p>
          <a:p>
            <a:pPr marL="285750" indent="-285750">
              <a:buFont typeface="Arial" pitchFamily="34" charset="0"/>
              <a:buChar char="•"/>
            </a:pPr>
            <a:r>
              <a:rPr lang="en-US" sz="1400" dirty="0" smtClean="0"/>
              <a:t>To sell more ice cream, price must fall, based on consumers’ diminishing marginal utility for ice cream.</a:t>
            </a:r>
          </a:p>
        </p:txBody>
      </p:sp>
      <p:sp>
        <p:nvSpPr>
          <p:cNvPr id="11" name="TextBox 10"/>
          <p:cNvSpPr txBox="1"/>
          <p:nvPr/>
        </p:nvSpPr>
        <p:spPr>
          <a:xfrm>
            <a:off x="5605224" y="114300"/>
            <a:ext cx="2014776" cy="523220"/>
          </a:xfrm>
          <a:prstGeom prst="rect">
            <a:avLst/>
          </a:prstGeom>
          <a:noFill/>
        </p:spPr>
        <p:txBody>
          <a:bodyPr vert="horz" wrap="square" rtlCol="0">
            <a:spAutoFit/>
          </a:bodyPr>
          <a:lstStyle/>
          <a:p>
            <a:pPr algn="ctr"/>
            <a:r>
              <a:rPr lang="en-US" sz="1400" i="1" dirty="0" smtClean="0">
                <a:latin typeface="Lucida Sans - 20"/>
              </a:rPr>
              <a:t>Individual Demand and Market Demand</a:t>
            </a:r>
            <a:endParaRPr lang="en-US" sz="1400" i="1" dirty="0">
              <a:latin typeface="Lucida Sans - 18"/>
            </a:endParaRPr>
          </a:p>
        </p:txBody>
      </p:sp>
    </p:spTree>
    <p:extLst>
      <p:ext uri="{BB962C8B-B14F-4D97-AF65-F5344CB8AC3E}">
        <p14:creationId xmlns:p14="http://schemas.microsoft.com/office/powerpoint/2010/main" val="342403594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Group 9"/>
          <p:cNvGrpSpPr/>
          <p:nvPr/>
        </p:nvGrpSpPr>
        <p:grpSpPr>
          <a:xfrm>
            <a:off x="0" y="0"/>
            <a:ext cx="9144000" cy="697260"/>
            <a:chOff x="0" y="0"/>
            <a:chExt cx="9144000" cy="836712"/>
          </a:xfrm>
        </p:grpSpPr>
        <p:sp>
          <p:nvSpPr>
            <p:cNvPr id="11" name="Rectangle 10"/>
            <p:cNvSpPr/>
            <p:nvPr/>
          </p:nvSpPr>
          <p:spPr>
            <a:xfrm>
              <a:off x="0" y="0"/>
              <a:ext cx="9144000" cy="836712"/>
            </a:xfrm>
            <a:prstGeom prst="rect">
              <a:avLst/>
            </a:prstGeom>
            <a:gradFill flip="none" rotWithShape="1">
              <a:gsLst>
                <a:gs pos="0">
                  <a:schemeClr val="bg1">
                    <a:lumMod val="75000"/>
                  </a:schemeClr>
                </a:gs>
                <a:gs pos="100000">
                  <a:srgbClr val="FFFFFF"/>
                </a:gs>
              </a:gsLst>
              <a:lin ang="156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Title 20"/>
            <p:cNvSpPr txBox="1">
              <a:spLocks/>
            </p:cNvSpPr>
            <p:nvPr/>
          </p:nvSpPr>
          <p:spPr>
            <a:xfrm>
              <a:off x="35496" y="116632"/>
              <a:ext cx="7416824" cy="596527"/>
            </a:xfrm>
            <a:prstGeom prst="rect">
              <a:avLst/>
            </a:prstGeom>
          </p:spPr>
          <p:txBody>
            <a:bodyPr vert="horz"/>
            <a:lstStyle/>
            <a:p>
              <a:pPr lvl="0">
                <a:spcBef>
                  <a:spcPct val="0"/>
                </a:spcBef>
                <a:defRPr/>
              </a:pPr>
              <a:r>
                <a:rPr kumimoji="0" lang="en-US" sz="2800" b="0" i="0" u="none" strike="noStrike" kern="1200" cap="none" spc="0" normalizeH="0" baseline="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1.6 Theory </a:t>
              </a:r>
              <a:r>
                <a:rPr lang="en-US" sz="1600" noProof="0" dirty="0" smtClean="0">
                  <a:solidFill>
                    <a:schemeClr val="bg1">
                      <a:lumMod val="50000"/>
                    </a:schemeClr>
                  </a:solidFill>
                  <a:effectLst>
                    <a:outerShdw blurRad="50800" dist="38100" dir="2700000" algn="tl" rotWithShape="0">
                      <a:srgbClr val="000000">
                        <a:alpha val="43000"/>
                      </a:srgbClr>
                    </a:outerShdw>
                  </a:effectLst>
                  <a:latin typeface="Gill Sans"/>
                </a:rPr>
                <a:t>of</a:t>
              </a:r>
              <a:r>
                <a:rPr lang="en-US" sz="1600" dirty="0" smtClean="0">
                  <a:solidFill>
                    <a:schemeClr val="bg1">
                      <a:lumMod val="50000"/>
                    </a:schemeClr>
                  </a:solidFill>
                  <a:effectLst>
                    <a:outerShdw blurRad="50800" dist="38100" dir="2700000" algn="tl" rotWithShape="0">
                      <a:srgbClr val="000000">
                        <a:alpha val="43000"/>
                      </a:srgbClr>
                    </a:outerShdw>
                  </a:effectLst>
                  <a:latin typeface="Gill Sans"/>
                </a:rPr>
                <a:t> </a:t>
              </a:r>
              <a:r>
                <a:rPr lang="en-US" sz="2800" dirty="0" smtClean="0">
                  <a:solidFill>
                    <a:srgbClr val="0000FF"/>
                  </a:solidFill>
                  <a:effectLst>
                    <a:outerShdw blurRad="50800" dist="38100" dir="2700000" algn="tl" rotWithShape="0">
                      <a:srgbClr val="000000">
                        <a:alpha val="43000"/>
                      </a:srgbClr>
                    </a:outerShdw>
                  </a:effectLst>
                  <a:latin typeface="Gill Sans"/>
                  <a:ea typeface="+mj-ea"/>
                  <a:cs typeface="+mj-cs"/>
                </a:rPr>
                <a:t>Consumer Behavior</a:t>
              </a:r>
              <a:endParaRPr kumimoji="0" lang="en-US" sz="2800" b="0" i="0" u="none" strike="noStrike" kern="1200" cap="none" spc="0" normalizeH="0" baseline="0" noProof="0" dirty="0" smtClean="0">
                <a:ln>
                  <a:noFill/>
                </a:ln>
                <a:solidFill>
                  <a:srgbClr val="0000FF"/>
                </a:solidFill>
                <a:effectLst>
                  <a:outerShdw blurRad="50800" dist="38100" dir="2700000" algn="tl" rotWithShape="0">
                    <a:srgbClr val="000000">
                      <a:alpha val="43000"/>
                    </a:srgbClr>
                  </a:outerShdw>
                </a:effectLst>
                <a:uLnTx/>
                <a:uFillTx/>
                <a:latin typeface="Gill Sans"/>
                <a:ea typeface="+mj-ea"/>
                <a:cs typeface="+mj-cs"/>
              </a:endParaRPr>
            </a:p>
          </p:txBody>
        </p:sp>
        <p:pic>
          <p:nvPicPr>
            <p:cNvPr id="14" name="Content Placeholder 28" descr="WW badge.jpg"/>
            <p:cNvPicPr>
              <a:picLocks noChangeAspect="1"/>
            </p:cNvPicPr>
            <p:nvPr/>
          </p:nvPicPr>
          <p:blipFill>
            <a:blip r:embed="rId2"/>
            <a:stretch>
              <a:fillRect/>
            </a:stretch>
          </p:blipFill>
          <p:spPr>
            <a:xfrm>
              <a:off x="7740352" y="116632"/>
              <a:ext cx="1192088" cy="524519"/>
            </a:xfrm>
            <a:prstGeom prst="rect">
              <a:avLst/>
            </a:prstGeom>
          </p:spPr>
        </p:pic>
      </p:grpSp>
      <p:sp>
        <p:nvSpPr>
          <p:cNvPr id="3" name="TextBox 2"/>
          <p:cNvSpPr txBox="1"/>
          <p:nvPr/>
        </p:nvSpPr>
        <p:spPr>
          <a:xfrm>
            <a:off x="0" y="723900"/>
            <a:ext cx="9144000" cy="4893647"/>
          </a:xfrm>
          <a:prstGeom prst="rect">
            <a:avLst/>
          </a:prstGeom>
          <a:noFill/>
        </p:spPr>
        <p:txBody>
          <a:bodyPr wrap="square" rtlCol="0">
            <a:spAutoFit/>
          </a:bodyPr>
          <a:lstStyle/>
          <a:p>
            <a:r>
              <a:rPr lang="en-US" sz="2400" dirty="0" smtClean="0">
                <a:solidFill>
                  <a:srgbClr val="FF0000"/>
                </a:solidFill>
              </a:rPr>
              <a:t>Introduction to the Theory of Consumer Behavior</a:t>
            </a:r>
          </a:p>
          <a:p>
            <a:r>
              <a:rPr lang="en-US" dirty="0" smtClean="0"/>
              <a:t>Throughout our study of Microeconomics we have examined the behaviors of firms competing in markets of varying levels of competition. We have learned:</a:t>
            </a:r>
          </a:p>
          <a:p>
            <a:pPr marL="285750" indent="-285750">
              <a:buFont typeface="Arial" pitchFamily="34" charset="0"/>
              <a:buChar char="•"/>
            </a:pPr>
            <a:r>
              <a:rPr lang="en-US" sz="1600" dirty="0" smtClean="0">
                <a:solidFill>
                  <a:schemeClr val="tx1">
                    <a:lumMod val="65000"/>
                    <a:lumOff val="35000"/>
                  </a:schemeClr>
                </a:solidFill>
              </a:rPr>
              <a:t>How firms decide the profit-maximizing level of output,</a:t>
            </a:r>
          </a:p>
          <a:p>
            <a:pPr marL="285750" indent="-285750">
              <a:buFont typeface="Arial" pitchFamily="34" charset="0"/>
              <a:buChar char="•"/>
            </a:pPr>
            <a:r>
              <a:rPr lang="en-US" sz="1600" dirty="0" smtClean="0">
                <a:solidFill>
                  <a:schemeClr val="tx1">
                    <a:lumMod val="65000"/>
                    <a:lumOff val="35000"/>
                  </a:schemeClr>
                </a:solidFill>
              </a:rPr>
              <a:t>How firms decide the revenue-maximizing level of output</a:t>
            </a:r>
          </a:p>
          <a:p>
            <a:pPr marL="285750" indent="-285750">
              <a:buFont typeface="Arial" pitchFamily="34" charset="0"/>
              <a:buChar char="•"/>
            </a:pPr>
            <a:r>
              <a:rPr lang="en-US" sz="1600" dirty="0" smtClean="0">
                <a:solidFill>
                  <a:schemeClr val="tx1">
                    <a:lumMod val="65000"/>
                    <a:lumOff val="35000"/>
                  </a:schemeClr>
                </a:solidFill>
              </a:rPr>
              <a:t>How firms know when they should shut down,</a:t>
            </a:r>
          </a:p>
          <a:p>
            <a:pPr marL="285750" indent="-285750">
              <a:buFont typeface="Arial" pitchFamily="34" charset="0"/>
              <a:buChar char="•"/>
            </a:pPr>
            <a:r>
              <a:rPr lang="en-US" sz="1600" dirty="0" smtClean="0">
                <a:solidFill>
                  <a:schemeClr val="tx1">
                    <a:lumMod val="65000"/>
                    <a:lumOff val="35000"/>
                  </a:schemeClr>
                </a:solidFill>
              </a:rPr>
              <a:t>When firms will wish to enter or exit a market</a:t>
            </a:r>
          </a:p>
          <a:p>
            <a:endParaRPr lang="en-US" dirty="0"/>
          </a:p>
          <a:p>
            <a:r>
              <a:rPr lang="en-US" dirty="0" smtClean="0"/>
              <a:t>This can all be summarized as </a:t>
            </a:r>
            <a:r>
              <a:rPr lang="en-US" i="1" dirty="0" smtClean="0"/>
              <a:t>firm behavior</a:t>
            </a:r>
            <a:r>
              <a:rPr lang="en-US" dirty="0" smtClean="0"/>
              <a:t>. What we have not focus on yet is </a:t>
            </a:r>
            <a:r>
              <a:rPr lang="en-US" i="1" dirty="0" smtClean="0"/>
              <a:t>Consumer Behavior.</a:t>
            </a:r>
            <a:r>
              <a:rPr lang="en-US" dirty="0" smtClean="0"/>
              <a:t> In this unit we will examine the </a:t>
            </a:r>
            <a:r>
              <a:rPr lang="en-US" b="1" i="1" dirty="0" smtClean="0">
                <a:solidFill>
                  <a:srgbClr val="0000CC"/>
                </a:solidFill>
              </a:rPr>
              <a:t>THEORY OF CONSUMER BEHAVIOR</a:t>
            </a:r>
            <a:r>
              <a:rPr lang="en-US" i="1" dirty="0" smtClean="0"/>
              <a:t>:</a:t>
            </a:r>
          </a:p>
          <a:p>
            <a:endParaRPr lang="en-US" i="1" dirty="0"/>
          </a:p>
          <a:p>
            <a:pPr algn="ctr"/>
            <a:r>
              <a:rPr lang="en-US" sz="2000" i="1" dirty="0" smtClean="0">
                <a:solidFill>
                  <a:srgbClr val="0000CC"/>
                </a:solidFill>
              </a:rPr>
              <a:t>How rational consumers decide on the optimal combination of goods to consume with their limited budget in order to maximize their total utility at any given time</a:t>
            </a:r>
            <a:r>
              <a:rPr lang="en-US" sz="2000" dirty="0" smtClean="0">
                <a:solidFill>
                  <a:srgbClr val="0000CC"/>
                </a:solidFill>
              </a:rPr>
              <a:t>. </a:t>
            </a:r>
          </a:p>
          <a:p>
            <a:endParaRPr lang="en-US" b="1" dirty="0"/>
          </a:p>
          <a:p>
            <a:r>
              <a:rPr lang="en-US" b="1" dirty="0" smtClean="0">
                <a:solidFill>
                  <a:srgbClr val="FF0000"/>
                </a:solidFill>
              </a:rPr>
              <a:t>Utility: </a:t>
            </a:r>
            <a:r>
              <a:rPr lang="en-US" dirty="0" smtClean="0"/>
              <a:t>In Economics, we refer to the welfare of consumers as </a:t>
            </a:r>
            <a:r>
              <a:rPr lang="en-US" i="1" dirty="0" smtClean="0"/>
              <a:t>utility</a:t>
            </a:r>
            <a:r>
              <a:rPr lang="en-US" dirty="0" smtClean="0"/>
              <a:t>. To allow us to measure the utility of consumers, we will refer to an imaginary value of happiness, called the </a:t>
            </a:r>
            <a:r>
              <a:rPr lang="en-US" i="1" dirty="0" smtClean="0"/>
              <a:t>UTIL. </a:t>
            </a:r>
          </a:p>
          <a:p>
            <a:pPr algn="ctr"/>
            <a:r>
              <a:rPr lang="en-US" sz="2400" i="1" dirty="0" smtClean="0">
                <a:solidFill>
                  <a:srgbClr val="FF0000"/>
                </a:solidFill>
              </a:rPr>
              <a:t>One UTIL equals one unit of happiness…</a:t>
            </a:r>
            <a:endParaRPr lang="en-US" sz="2400" b="1" dirty="0">
              <a:solidFill>
                <a:srgbClr val="FF0000"/>
              </a:solidFill>
            </a:endParaRPr>
          </a:p>
        </p:txBody>
      </p:sp>
      <p:sp>
        <p:nvSpPr>
          <p:cNvPr id="15" name="TextBox 14"/>
          <p:cNvSpPr txBox="1"/>
          <p:nvPr/>
        </p:nvSpPr>
        <p:spPr>
          <a:xfrm>
            <a:off x="5605224" y="114300"/>
            <a:ext cx="2014776" cy="523220"/>
          </a:xfrm>
          <a:prstGeom prst="rect">
            <a:avLst/>
          </a:prstGeom>
          <a:noFill/>
        </p:spPr>
        <p:txBody>
          <a:bodyPr vert="horz" wrap="square" rtlCol="0">
            <a:spAutoFit/>
          </a:bodyPr>
          <a:lstStyle/>
          <a:p>
            <a:pPr algn="ctr"/>
            <a:r>
              <a:rPr lang="en-US" sz="1400" i="1" dirty="0" smtClean="0">
                <a:latin typeface="Lucida Sans - 20"/>
              </a:rPr>
              <a:t>Introduction to Consumer Behavior</a:t>
            </a:r>
            <a:endParaRPr lang="en-US" sz="1400" i="1" dirty="0">
              <a:latin typeface="Lucida Sans - 18"/>
            </a:endParaRPr>
          </a:p>
        </p:txBody>
      </p:sp>
    </p:spTree>
    <p:extLst>
      <p:ext uri="{BB962C8B-B14F-4D97-AF65-F5344CB8AC3E}">
        <p14:creationId xmlns:p14="http://schemas.microsoft.com/office/powerpoint/2010/main" val="266868518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Group 9"/>
          <p:cNvGrpSpPr/>
          <p:nvPr/>
        </p:nvGrpSpPr>
        <p:grpSpPr>
          <a:xfrm>
            <a:off x="0" y="0"/>
            <a:ext cx="9144000" cy="697260"/>
            <a:chOff x="0" y="0"/>
            <a:chExt cx="9144000" cy="836712"/>
          </a:xfrm>
        </p:grpSpPr>
        <p:sp>
          <p:nvSpPr>
            <p:cNvPr id="11" name="Rectangle 10"/>
            <p:cNvSpPr/>
            <p:nvPr/>
          </p:nvSpPr>
          <p:spPr>
            <a:xfrm>
              <a:off x="0" y="0"/>
              <a:ext cx="9144000" cy="836712"/>
            </a:xfrm>
            <a:prstGeom prst="rect">
              <a:avLst/>
            </a:prstGeom>
            <a:gradFill flip="none" rotWithShape="1">
              <a:gsLst>
                <a:gs pos="0">
                  <a:schemeClr val="bg1">
                    <a:lumMod val="75000"/>
                  </a:schemeClr>
                </a:gs>
                <a:gs pos="100000">
                  <a:srgbClr val="FFFFFF"/>
                </a:gs>
              </a:gsLst>
              <a:lin ang="156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Title 20"/>
            <p:cNvSpPr txBox="1">
              <a:spLocks/>
            </p:cNvSpPr>
            <p:nvPr/>
          </p:nvSpPr>
          <p:spPr>
            <a:xfrm>
              <a:off x="35496" y="116632"/>
              <a:ext cx="7416824" cy="596527"/>
            </a:xfrm>
            <a:prstGeom prst="rect">
              <a:avLst/>
            </a:prstGeom>
          </p:spPr>
          <p:txBody>
            <a:bodyPr vert="horz"/>
            <a:lstStyle/>
            <a:p>
              <a:pPr lvl="0">
                <a:spcBef>
                  <a:spcPct val="0"/>
                </a:spcBef>
                <a:defRPr/>
              </a:pPr>
              <a:r>
                <a:rPr kumimoji="0" lang="en-US" sz="2800" b="0" i="0" u="none" strike="noStrike" kern="1200" cap="none" spc="0" normalizeH="0" baseline="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1.6 Theory </a:t>
              </a:r>
              <a:r>
                <a:rPr lang="en-US" sz="1600" noProof="0" dirty="0" smtClean="0">
                  <a:solidFill>
                    <a:schemeClr val="bg1">
                      <a:lumMod val="50000"/>
                    </a:schemeClr>
                  </a:solidFill>
                  <a:effectLst>
                    <a:outerShdw blurRad="50800" dist="38100" dir="2700000" algn="tl" rotWithShape="0">
                      <a:srgbClr val="000000">
                        <a:alpha val="43000"/>
                      </a:srgbClr>
                    </a:outerShdw>
                  </a:effectLst>
                  <a:latin typeface="Gill Sans"/>
                </a:rPr>
                <a:t>of</a:t>
              </a:r>
              <a:r>
                <a:rPr lang="en-US" sz="1600" dirty="0" smtClean="0">
                  <a:solidFill>
                    <a:schemeClr val="bg1">
                      <a:lumMod val="50000"/>
                    </a:schemeClr>
                  </a:solidFill>
                  <a:effectLst>
                    <a:outerShdw blurRad="50800" dist="38100" dir="2700000" algn="tl" rotWithShape="0">
                      <a:srgbClr val="000000">
                        <a:alpha val="43000"/>
                      </a:srgbClr>
                    </a:outerShdw>
                  </a:effectLst>
                  <a:latin typeface="Gill Sans"/>
                </a:rPr>
                <a:t> </a:t>
              </a:r>
              <a:r>
                <a:rPr lang="en-US" sz="2800" dirty="0" smtClean="0">
                  <a:solidFill>
                    <a:srgbClr val="0000FF"/>
                  </a:solidFill>
                  <a:effectLst>
                    <a:outerShdw blurRad="50800" dist="38100" dir="2700000" algn="tl" rotWithShape="0">
                      <a:srgbClr val="000000">
                        <a:alpha val="43000"/>
                      </a:srgbClr>
                    </a:outerShdw>
                  </a:effectLst>
                  <a:latin typeface="Gill Sans"/>
                  <a:ea typeface="+mj-ea"/>
                  <a:cs typeface="+mj-cs"/>
                </a:rPr>
                <a:t>Consumer Behavior</a:t>
              </a:r>
              <a:endParaRPr kumimoji="0" lang="en-US" sz="2800" b="0" i="0" u="none" strike="noStrike" kern="1200" cap="none" spc="0" normalizeH="0" baseline="0" noProof="0" dirty="0" smtClean="0">
                <a:ln>
                  <a:noFill/>
                </a:ln>
                <a:solidFill>
                  <a:srgbClr val="0000FF"/>
                </a:solidFill>
                <a:effectLst>
                  <a:outerShdw blurRad="50800" dist="38100" dir="2700000" algn="tl" rotWithShape="0">
                    <a:srgbClr val="000000">
                      <a:alpha val="43000"/>
                    </a:srgbClr>
                  </a:outerShdw>
                </a:effectLst>
                <a:uLnTx/>
                <a:uFillTx/>
                <a:latin typeface="Gill Sans"/>
                <a:ea typeface="+mj-ea"/>
                <a:cs typeface="+mj-cs"/>
              </a:endParaRPr>
            </a:p>
          </p:txBody>
        </p:sp>
        <p:pic>
          <p:nvPicPr>
            <p:cNvPr id="14" name="Content Placeholder 28" descr="WW badge.jpg"/>
            <p:cNvPicPr>
              <a:picLocks noChangeAspect="1"/>
            </p:cNvPicPr>
            <p:nvPr/>
          </p:nvPicPr>
          <p:blipFill>
            <a:blip r:embed="rId2"/>
            <a:stretch>
              <a:fillRect/>
            </a:stretch>
          </p:blipFill>
          <p:spPr>
            <a:xfrm>
              <a:off x="7740352" y="116632"/>
              <a:ext cx="1192088" cy="524519"/>
            </a:xfrm>
            <a:prstGeom prst="rect">
              <a:avLst/>
            </a:prstGeom>
          </p:spPr>
        </p:pic>
      </p:grpSp>
      <p:sp>
        <p:nvSpPr>
          <p:cNvPr id="3" name="TextBox 2"/>
          <p:cNvSpPr txBox="1"/>
          <p:nvPr/>
        </p:nvSpPr>
        <p:spPr>
          <a:xfrm>
            <a:off x="0" y="723900"/>
            <a:ext cx="9144000" cy="1015663"/>
          </a:xfrm>
          <a:prstGeom prst="rect">
            <a:avLst/>
          </a:prstGeom>
          <a:noFill/>
        </p:spPr>
        <p:txBody>
          <a:bodyPr wrap="square" rtlCol="0">
            <a:spAutoFit/>
          </a:bodyPr>
          <a:lstStyle/>
          <a:p>
            <a:r>
              <a:rPr lang="en-US" sz="2400" dirty="0" smtClean="0">
                <a:solidFill>
                  <a:srgbClr val="FF0000"/>
                </a:solidFill>
              </a:rPr>
              <a:t>Introduction to the Theory of Consumer Behavior</a:t>
            </a:r>
          </a:p>
          <a:p>
            <a:r>
              <a:rPr lang="en-US" dirty="0" smtClean="0"/>
              <a:t>To introduce the theory of consumer behavior, it helps to think for a moment about your own behavior as a consumer…</a:t>
            </a:r>
          </a:p>
        </p:txBody>
      </p:sp>
      <p:pic>
        <p:nvPicPr>
          <p:cNvPr id="7" name="Picture 6" descr="clipboard(9).png"/>
          <p:cNvPicPr>
            <a:picLocks noChangeAspect="1"/>
          </p:cNvPicPr>
          <p:nvPr/>
        </p:nvPicPr>
        <p:blipFill>
          <a:blip r:embed="rId3" cstate="print"/>
          <a:stretch>
            <a:fillRect/>
          </a:stretch>
        </p:blipFill>
        <p:spPr>
          <a:xfrm>
            <a:off x="5181600" y="1485900"/>
            <a:ext cx="2651759" cy="2209800"/>
          </a:xfrm>
          <a:prstGeom prst="rect">
            <a:avLst/>
          </a:prstGeom>
          <a:solidFill>
            <a:scrgbClr r="0" g="0" b="0">
              <a:alpha val="0"/>
            </a:scrgbClr>
          </a:solidFill>
        </p:spPr>
      </p:pic>
      <p:sp>
        <p:nvSpPr>
          <p:cNvPr id="2" name="TextBox 1"/>
          <p:cNvSpPr txBox="1"/>
          <p:nvPr/>
        </p:nvSpPr>
        <p:spPr>
          <a:xfrm>
            <a:off x="0" y="1686461"/>
            <a:ext cx="5181600" cy="1323439"/>
          </a:xfrm>
          <a:prstGeom prst="rect">
            <a:avLst/>
          </a:prstGeom>
          <a:noFill/>
        </p:spPr>
        <p:txBody>
          <a:bodyPr wrap="square" rtlCol="0">
            <a:spAutoFit/>
          </a:bodyPr>
          <a:lstStyle/>
          <a:p>
            <a:r>
              <a:rPr lang="en-US" sz="1600" b="1" dirty="0">
                <a:solidFill>
                  <a:srgbClr val="0000CC"/>
                </a:solidFill>
              </a:rPr>
              <a:t>Imagine you have $100 to spend this week</a:t>
            </a:r>
            <a:r>
              <a:rPr lang="en-US" sz="1600" b="1" dirty="0" smtClean="0">
                <a:solidFill>
                  <a:srgbClr val="0000CC"/>
                </a:solidFill>
              </a:rPr>
              <a:t>:</a:t>
            </a:r>
            <a:endParaRPr lang="en-US" sz="1600" dirty="0" smtClean="0"/>
          </a:p>
          <a:p>
            <a:r>
              <a:rPr lang="en-US" sz="1600" dirty="0" smtClean="0"/>
              <a:t>In the table below, identify </a:t>
            </a:r>
          </a:p>
          <a:p>
            <a:pPr marL="285750" indent="-285750">
              <a:buFont typeface="Arial" pitchFamily="34" charset="0"/>
              <a:buChar char="•"/>
            </a:pPr>
            <a:r>
              <a:rPr lang="en-US" sz="1600" dirty="0" smtClean="0"/>
              <a:t>5 goods or services you would spend your money on.</a:t>
            </a:r>
          </a:p>
          <a:p>
            <a:pPr marL="285750" indent="-285750">
              <a:buFont typeface="Arial" pitchFamily="34" charset="0"/>
              <a:buChar char="•"/>
            </a:pPr>
            <a:r>
              <a:rPr lang="en-US" sz="1600" dirty="0" smtClean="0"/>
              <a:t>The approximate price of each product, and</a:t>
            </a:r>
          </a:p>
          <a:p>
            <a:pPr marL="285750" indent="-285750">
              <a:buFont typeface="Arial" pitchFamily="34" charset="0"/>
              <a:buChar char="•"/>
            </a:pPr>
            <a:r>
              <a:rPr lang="en-US" sz="1600" dirty="0" smtClean="0"/>
              <a:t>The quantity you would buy</a:t>
            </a:r>
            <a:endParaRPr lang="en-US" sz="1600" dirty="0"/>
          </a:p>
        </p:txBody>
      </p:sp>
      <p:graphicFrame>
        <p:nvGraphicFramePr>
          <p:cNvPr id="4" name="Table 3"/>
          <p:cNvGraphicFramePr>
            <a:graphicFrameLocks noGrp="1"/>
          </p:cNvGraphicFramePr>
          <p:nvPr>
            <p:extLst>
              <p:ext uri="{D42A27DB-BD31-4B8C-83A1-F6EECF244321}">
                <p14:modId xmlns:p14="http://schemas.microsoft.com/office/powerpoint/2010/main" val="3630204115"/>
              </p:ext>
            </p:extLst>
          </p:nvPr>
        </p:nvGraphicFramePr>
        <p:xfrm>
          <a:off x="0" y="3086100"/>
          <a:ext cx="4267200" cy="2557660"/>
        </p:xfrm>
        <a:graphic>
          <a:graphicData uri="http://schemas.openxmlformats.org/drawingml/2006/table">
            <a:tbl>
              <a:tblPr firstRow="1" bandRow="1">
                <a:tableStyleId>{5C22544A-7EE6-4342-B048-85BDC9FD1C3A}</a:tableStyleId>
              </a:tblPr>
              <a:tblGrid>
                <a:gridCol w="1422400"/>
                <a:gridCol w="1422400"/>
                <a:gridCol w="1422400"/>
              </a:tblGrid>
              <a:tr h="229981">
                <a:tc>
                  <a:txBody>
                    <a:bodyPr/>
                    <a:lstStyle/>
                    <a:p>
                      <a:pPr algn="ctr"/>
                      <a:r>
                        <a:rPr lang="en-US" dirty="0" smtClean="0"/>
                        <a:t>Item</a:t>
                      </a:r>
                      <a:endParaRPr lang="en-US" dirty="0"/>
                    </a:p>
                  </a:txBody>
                  <a:tcPr anchor="ctr"/>
                </a:tc>
                <a:tc>
                  <a:txBody>
                    <a:bodyPr/>
                    <a:lstStyle/>
                    <a:p>
                      <a:pPr algn="ctr"/>
                      <a:r>
                        <a:rPr lang="en-US" dirty="0" smtClean="0"/>
                        <a:t>Price</a:t>
                      </a:r>
                      <a:endParaRPr lang="en-US" dirty="0"/>
                    </a:p>
                  </a:txBody>
                  <a:tcPr anchor="ctr"/>
                </a:tc>
                <a:tc>
                  <a:txBody>
                    <a:bodyPr/>
                    <a:lstStyle/>
                    <a:p>
                      <a:pPr algn="ctr"/>
                      <a:r>
                        <a:rPr lang="en-US" dirty="0" smtClean="0"/>
                        <a:t>Quantity</a:t>
                      </a:r>
                      <a:endParaRPr lang="en-US" dirty="0"/>
                    </a:p>
                  </a:txBody>
                  <a:tcPr anchor="ctr"/>
                </a:tc>
              </a:tr>
              <a:tr h="438380">
                <a:tc>
                  <a:txBody>
                    <a:bodyPr/>
                    <a:lstStyle/>
                    <a:p>
                      <a:pPr algn="ctr"/>
                      <a:endParaRPr lang="en-US"/>
                    </a:p>
                  </a:txBody>
                  <a:tcPr anchor="ctr"/>
                </a:tc>
                <a:tc>
                  <a:txBody>
                    <a:bodyPr/>
                    <a:lstStyle/>
                    <a:p>
                      <a:pPr algn="ctr"/>
                      <a:endParaRPr lang="en-US"/>
                    </a:p>
                  </a:txBody>
                  <a:tcPr anchor="ctr"/>
                </a:tc>
                <a:tc>
                  <a:txBody>
                    <a:bodyPr/>
                    <a:lstStyle/>
                    <a:p>
                      <a:pPr algn="ctr"/>
                      <a:endParaRPr lang="en-US" dirty="0"/>
                    </a:p>
                  </a:txBody>
                  <a:tcPr anchor="ctr"/>
                </a:tc>
              </a:tr>
              <a:tr h="438380">
                <a:tc>
                  <a:txBody>
                    <a:bodyPr/>
                    <a:lstStyle/>
                    <a:p>
                      <a:pPr algn="ctr"/>
                      <a:endParaRPr lang="en-US"/>
                    </a:p>
                  </a:txBody>
                  <a:tcPr anchor="ctr"/>
                </a:tc>
                <a:tc>
                  <a:txBody>
                    <a:bodyPr/>
                    <a:lstStyle/>
                    <a:p>
                      <a:pPr algn="ctr"/>
                      <a:endParaRPr lang="en-US"/>
                    </a:p>
                  </a:txBody>
                  <a:tcPr anchor="ctr"/>
                </a:tc>
                <a:tc>
                  <a:txBody>
                    <a:bodyPr/>
                    <a:lstStyle/>
                    <a:p>
                      <a:pPr algn="ctr"/>
                      <a:endParaRPr lang="en-US"/>
                    </a:p>
                  </a:txBody>
                  <a:tcPr anchor="ctr"/>
                </a:tc>
              </a:tr>
              <a:tr h="438380">
                <a:tc>
                  <a:txBody>
                    <a:bodyPr/>
                    <a:lstStyle/>
                    <a:p>
                      <a:pPr algn="ctr"/>
                      <a:endParaRPr lang="en-US"/>
                    </a:p>
                  </a:txBody>
                  <a:tcPr anchor="ctr"/>
                </a:tc>
                <a:tc>
                  <a:txBody>
                    <a:bodyPr/>
                    <a:lstStyle/>
                    <a:p>
                      <a:pPr algn="ctr"/>
                      <a:endParaRPr lang="en-US"/>
                    </a:p>
                  </a:txBody>
                  <a:tcPr anchor="ctr"/>
                </a:tc>
                <a:tc>
                  <a:txBody>
                    <a:bodyPr/>
                    <a:lstStyle/>
                    <a:p>
                      <a:pPr algn="ctr"/>
                      <a:endParaRPr lang="en-US"/>
                    </a:p>
                  </a:txBody>
                  <a:tcPr anchor="ctr"/>
                </a:tc>
              </a:tr>
              <a:tr h="438380">
                <a:tc>
                  <a:txBody>
                    <a:bodyPr/>
                    <a:lstStyle/>
                    <a:p>
                      <a:pPr algn="ctr"/>
                      <a:endParaRPr lang="en-US"/>
                    </a:p>
                  </a:txBody>
                  <a:tcPr anchor="ctr"/>
                </a:tc>
                <a:tc>
                  <a:txBody>
                    <a:bodyPr/>
                    <a:lstStyle/>
                    <a:p>
                      <a:pPr algn="ctr"/>
                      <a:endParaRPr lang="en-US"/>
                    </a:p>
                  </a:txBody>
                  <a:tcPr anchor="ctr"/>
                </a:tc>
                <a:tc>
                  <a:txBody>
                    <a:bodyPr/>
                    <a:lstStyle/>
                    <a:p>
                      <a:pPr algn="ctr"/>
                      <a:endParaRPr lang="en-US"/>
                    </a:p>
                  </a:txBody>
                  <a:tcPr anchor="ctr"/>
                </a:tc>
              </a:tr>
              <a:tr h="438380">
                <a:tc>
                  <a:txBody>
                    <a:bodyPr/>
                    <a:lstStyle/>
                    <a:p>
                      <a:pPr algn="ctr"/>
                      <a:endParaRPr lang="en-US"/>
                    </a:p>
                  </a:txBody>
                  <a:tcPr anchor="ctr"/>
                </a:tc>
                <a:tc>
                  <a:txBody>
                    <a:bodyPr/>
                    <a:lstStyle/>
                    <a:p>
                      <a:pPr algn="ctr"/>
                      <a:endParaRPr lang="en-US"/>
                    </a:p>
                  </a:txBody>
                  <a:tcPr anchor="ctr"/>
                </a:tc>
                <a:tc>
                  <a:txBody>
                    <a:bodyPr/>
                    <a:lstStyle/>
                    <a:p>
                      <a:pPr algn="ctr"/>
                      <a:endParaRPr lang="en-US" dirty="0"/>
                    </a:p>
                  </a:txBody>
                  <a:tcPr anchor="ctr"/>
                </a:tc>
              </a:tr>
            </a:tbl>
          </a:graphicData>
        </a:graphic>
      </p:graphicFrame>
      <p:sp>
        <p:nvSpPr>
          <p:cNvPr id="5" name="TextBox 4"/>
          <p:cNvSpPr txBox="1"/>
          <p:nvPr/>
        </p:nvSpPr>
        <p:spPr>
          <a:xfrm>
            <a:off x="4267200" y="3467100"/>
            <a:ext cx="4876800" cy="2554545"/>
          </a:xfrm>
          <a:prstGeom prst="rect">
            <a:avLst/>
          </a:prstGeom>
          <a:noFill/>
        </p:spPr>
        <p:txBody>
          <a:bodyPr wrap="square" rtlCol="0">
            <a:spAutoFit/>
          </a:bodyPr>
          <a:lstStyle/>
          <a:p>
            <a:r>
              <a:rPr lang="en-US" sz="1600" b="1" dirty="0" smtClean="0">
                <a:solidFill>
                  <a:srgbClr val="FF0000"/>
                </a:solidFill>
              </a:rPr>
              <a:t>Questions:</a:t>
            </a:r>
          </a:p>
          <a:p>
            <a:pPr marL="342900" indent="-342900">
              <a:buFont typeface="+mj-lt"/>
              <a:buAutoNum type="arabicPeriod"/>
            </a:pPr>
            <a:r>
              <a:rPr lang="en-US" sz="1600" dirty="0" smtClean="0"/>
              <a:t>How did you decide which items to put in your “basket”? </a:t>
            </a:r>
          </a:p>
          <a:p>
            <a:pPr marL="342900" indent="-342900">
              <a:buFont typeface="+mj-lt"/>
              <a:buAutoNum type="arabicPeriod"/>
            </a:pPr>
            <a:r>
              <a:rPr lang="en-US" sz="1600" dirty="0" smtClean="0"/>
              <a:t>Is your basket identical to your classmates? Why or why not?</a:t>
            </a:r>
          </a:p>
          <a:p>
            <a:pPr marL="342900" indent="-342900">
              <a:buFont typeface="+mj-lt"/>
              <a:buAutoNum type="arabicPeriod"/>
            </a:pPr>
            <a:r>
              <a:rPr lang="en-US" sz="1600" dirty="0" smtClean="0"/>
              <a:t>How would a change in the price of one of the items affect the quantity you buy? </a:t>
            </a:r>
          </a:p>
          <a:p>
            <a:pPr marL="342900" indent="-342900">
              <a:buFont typeface="+mj-lt"/>
              <a:buAutoNum type="arabicPeriod"/>
            </a:pPr>
            <a:r>
              <a:rPr lang="en-US" sz="1600" dirty="0" smtClean="0"/>
              <a:t>How would a change in your budget affect the composition of your basket?</a:t>
            </a:r>
          </a:p>
          <a:p>
            <a:pPr marL="342900" indent="-342900">
              <a:buFont typeface="+mj-lt"/>
              <a:buAutoNum type="arabicPeriod"/>
            </a:pPr>
            <a:endParaRPr lang="en-US" sz="1600" dirty="0"/>
          </a:p>
        </p:txBody>
      </p:sp>
      <p:sp>
        <p:nvSpPr>
          <p:cNvPr id="13" name="TextBox 12"/>
          <p:cNvSpPr txBox="1"/>
          <p:nvPr/>
        </p:nvSpPr>
        <p:spPr>
          <a:xfrm>
            <a:off x="5605224" y="114300"/>
            <a:ext cx="2014776" cy="523220"/>
          </a:xfrm>
          <a:prstGeom prst="rect">
            <a:avLst/>
          </a:prstGeom>
          <a:noFill/>
        </p:spPr>
        <p:txBody>
          <a:bodyPr vert="horz" wrap="square" rtlCol="0">
            <a:spAutoFit/>
          </a:bodyPr>
          <a:lstStyle/>
          <a:p>
            <a:pPr algn="ctr"/>
            <a:r>
              <a:rPr lang="en-US" sz="1400" i="1" dirty="0" smtClean="0">
                <a:latin typeface="Lucida Sans - 20"/>
              </a:rPr>
              <a:t>Introduction to Consumer Behavior</a:t>
            </a:r>
            <a:endParaRPr lang="en-US" sz="1400" i="1" dirty="0">
              <a:latin typeface="Lucida Sans - 18"/>
            </a:endParaRPr>
          </a:p>
        </p:txBody>
      </p:sp>
    </p:spTree>
    <p:extLst>
      <p:ext uri="{BB962C8B-B14F-4D97-AF65-F5344CB8AC3E}">
        <p14:creationId xmlns:p14="http://schemas.microsoft.com/office/powerpoint/2010/main" val="136886760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Group 9"/>
          <p:cNvGrpSpPr/>
          <p:nvPr/>
        </p:nvGrpSpPr>
        <p:grpSpPr>
          <a:xfrm>
            <a:off x="0" y="0"/>
            <a:ext cx="9144000" cy="697260"/>
            <a:chOff x="0" y="0"/>
            <a:chExt cx="9144000" cy="836712"/>
          </a:xfrm>
        </p:grpSpPr>
        <p:sp>
          <p:nvSpPr>
            <p:cNvPr id="11" name="Rectangle 10"/>
            <p:cNvSpPr/>
            <p:nvPr/>
          </p:nvSpPr>
          <p:spPr>
            <a:xfrm>
              <a:off x="0" y="0"/>
              <a:ext cx="9144000" cy="836712"/>
            </a:xfrm>
            <a:prstGeom prst="rect">
              <a:avLst/>
            </a:prstGeom>
            <a:gradFill flip="none" rotWithShape="1">
              <a:gsLst>
                <a:gs pos="0">
                  <a:schemeClr val="bg1">
                    <a:lumMod val="75000"/>
                  </a:schemeClr>
                </a:gs>
                <a:gs pos="100000">
                  <a:srgbClr val="FFFFFF"/>
                </a:gs>
              </a:gsLst>
              <a:lin ang="156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Title 20"/>
            <p:cNvSpPr txBox="1">
              <a:spLocks/>
            </p:cNvSpPr>
            <p:nvPr/>
          </p:nvSpPr>
          <p:spPr>
            <a:xfrm>
              <a:off x="35496" y="116632"/>
              <a:ext cx="7416824" cy="596527"/>
            </a:xfrm>
            <a:prstGeom prst="rect">
              <a:avLst/>
            </a:prstGeom>
          </p:spPr>
          <p:txBody>
            <a:bodyPr vert="horz"/>
            <a:lstStyle/>
            <a:p>
              <a:pPr lvl="0">
                <a:spcBef>
                  <a:spcPct val="0"/>
                </a:spcBef>
                <a:defRPr/>
              </a:pPr>
              <a:r>
                <a:rPr kumimoji="0" lang="en-US" sz="2800" b="0" i="0" u="none" strike="noStrike" kern="1200" cap="none" spc="0" normalizeH="0" baseline="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1.6 Theory </a:t>
              </a:r>
              <a:r>
                <a:rPr lang="en-US" sz="1600" noProof="0" dirty="0" smtClean="0">
                  <a:solidFill>
                    <a:schemeClr val="bg1">
                      <a:lumMod val="50000"/>
                    </a:schemeClr>
                  </a:solidFill>
                  <a:effectLst>
                    <a:outerShdw blurRad="50800" dist="38100" dir="2700000" algn="tl" rotWithShape="0">
                      <a:srgbClr val="000000">
                        <a:alpha val="43000"/>
                      </a:srgbClr>
                    </a:outerShdw>
                  </a:effectLst>
                  <a:latin typeface="Gill Sans"/>
                </a:rPr>
                <a:t>of</a:t>
              </a:r>
              <a:r>
                <a:rPr lang="en-US" sz="1600" dirty="0" smtClean="0">
                  <a:solidFill>
                    <a:schemeClr val="bg1">
                      <a:lumMod val="50000"/>
                    </a:schemeClr>
                  </a:solidFill>
                  <a:effectLst>
                    <a:outerShdw blurRad="50800" dist="38100" dir="2700000" algn="tl" rotWithShape="0">
                      <a:srgbClr val="000000">
                        <a:alpha val="43000"/>
                      </a:srgbClr>
                    </a:outerShdw>
                  </a:effectLst>
                  <a:latin typeface="Gill Sans"/>
                </a:rPr>
                <a:t> </a:t>
              </a:r>
              <a:r>
                <a:rPr lang="en-US" sz="2800" dirty="0" smtClean="0">
                  <a:solidFill>
                    <a:srgbClr val="0000FF"/>
                  </a:solidFill>
                  <a:effectLst>
                    <a:outerShdw blurRad="50800" dist="38100" dir="2700000" algn="tl" rotWithShape="0">
                      <a:srgbClr val="000000">
                        <a:alpha val="43000"/>
                      </a:srgbClr>
                    </a:outerShdw>
                  </a:effectLst>
                  <a:latin typeface="Gill Sans"/>
                  <a:ea typeface="+mj-ea"/>
                  <a:cs typeface="+mj-cs"/>
                </a:rPr>
                <a:t>Consumer Behavior</a:t>
              </a:r>
              <a:endParaRPr kumimoji="0" lang="en-US" sz="2800" b="0" i="0" u="none" strike="noStrike" kern="1200" cap="none" spc="0" normalizeH="0" baseline="0" noProof="0" dirty="0" smtClean="0">
                <a:ln>
                  <a:noFill/>
                </a:ln>
                <a:solidFill>
                  <a:srgbClr val="0000FF"/>
                </a:solidFill>
                <a:effectLst>
                  <a:outerShdw blurRad="50800" dist="38100" dir="2700000" algn="tl" rotWithShape="0">
                    <a:srgbClr val="000000">
                      <a:alpha val="43000"/>
                    </a:srgbClr>
                  </a:outerShdw>
                </a:effectLst>
                <a:uLnTx/>
                <a:uFillTx/>
                <a:latin typeface="Gill Sans"/>
                <a:ea typeface="+mj-ea"/>
                <a:cs typeface="+mj-cs"/>
              </a:endParaRPr>
            </a:p>
          </p:txBody>
        </p:sp>
        <p:pic>
          <p:nvPicPr>
            <p:cNvPr id="14" name="Content Placeholder 28" descr="WW badge.jpg"/>
            <p:cNvPicPr>
              <a:picLocks noChangeAspect="1"/>
            </p:cNvPicPr>
            <p:nvPr/>
          </p:nvPicPr>
          <p:blipFill>
            <a:blip r:embed="rId2"/>
            <a:stretch>
              <a:fillRect/>
            </a:stretch>
          </p:blipFill>
          <p:spPr>
            <a:xfrm>
              <a:off x="7740352" y="116632"/>
              <a:ext cx="1192088" cy="524519"/>
            </a:xfrm>
            <a:prstGeom prst="rect">
              <a:avLst/>
            </a:prstGeom>
          </p:spPr>
        </p:pic>
      </p:grpSp>
      <p:sp>
        <p:nvSpPr>
          <p:cNvPr id="3" name="TextBox 2"/>
          <p:cNvSpPr txBox="1"/>
          <p:nvPr/>
        </p:nvSpPr>
        <p:spPr>
          <a:xfrm>
            <a:off x="0" y="723900"/>
            <a:ext cx="9144000" cy="5447645"/>
          </a:xfrm>
          <a:prstGeom prst="rect">
            <a:avLst/>
          </a:prstGeom>
          <a:noFill/>
        </p:spPr>
        <p:txBody>
          <a:bodyPr wrap="square" rtlCol="0">
            <a:spAutoFit/>
          </a:bodyPr>
          <a:lstStyle/>
          <a:p>
            <a:r>
              <a:rPr lang="en-US" sz="2400" dirty="0" smtClean="0">
                <a:solidFill>
                  <a:srgbClr val="FF0000"/>
                </a:solidFill>
              </a:rPr>
              <a:t>Introduction to the Theory of Consumer Behavior</a:t>
            </a:r>
          </a:p>
          <a:p>
            <a:r>
              <a:rPr lang="en-US" dirty="0" smtClean="0"/>
              <a:t>Chances are, every member of your class had entirely different goods in his or her table than you did. Precisely WHY every individual consumes a different “basket of goods” from every other individual in a market economy can be understood by the following:</a:t>
            </a:r>
          </a:p>
          <a:p>
            <a:endParaRPr lang="en-US" dirty="0" smtClean="0"/>
          </a:p>
          <a:p>
            <a:pPr marL="285750" indent="-285750">
              <a:buFont typeface="Arial" pitchFamily="34" charset="0"/>
              <a:buChar char="•"/>
            </a:pPr>
            <a:r>
              <a:rPr lang="en-US" b="1" dirty="0" smtClean="0">
                <a:solidFill>
                  <a:srgbClr val="0000CC"/>
                </a:solidFill>
              </a:rPr>
              <a:t>Every consumer behaves rationally: </a:t>
            </a:r>
            <a:r>
              <a:rPr lang="en-US" dirty="0" smtClean="0">
                <a:solidFill>
                  <a:srgbClr val="000000"/>
                </a:solidFill>
                <a:cs typeface="Arial" pitchFamily="34" charset="0"/>
              </a:rPr>
              <a:t>Consumers </a:t>
            </a:r>
            <a:r>
              <a:rPr lang="en-US" dirty="0">
                <a:solidFill>
                  <a:srgbClr val="000000"/>
                </a:solidFill>
                <a:cs typeface="Arial" pitchFamily="34" charset="0"/>
              </a:rPr>
              <a:t>try to get the "most for their money" to maximize their total </a:t>
            </a:r>
            <a:r>
              <a:rPr lang="en-US" dirty="0" smtClean="0">
                <a:solidFill>
                  <a:srgbClr val="000000"/>
                </a:solidFill>
                <a:cs typeface="Arial" pitchFamily="34" charset="0"/>
              </a:rPr>
              <a:t>utility</a:t>
            </a:r>
          </a:p>
          <a:p>
            <a:endParaRPr lang="en-US" b="1" dirty="0" smtClean="0">
              <a:solidFill>
                <a:srgbClr val="7B7BC0"/>
              </a:solidFill>
            </a:endParaRPr>
          </a:p>
          <a:p>
            <a:pPr marL="285750" indent="-285750">
              <a:buFont typeface="Arial" pitchFamily="34" charset="0"/>
              <a:buChar char="•"/>
            </a:pPr>
            <a:r>
              <a:rPr lang="en-US" b="1" dirty="0" smtClean="0">
                <a:solidFill>
                  <a:srgbClr val="0000CC"/>
                </a:solidFill>
              </a:rPr>
              <a:t>Every consumer has different preferences: </a:t>
            </a:r>
            <a:r>
              <a:rPr lang="en-US" dirty="0" smtClean="0">
                <a:solidFill>
                  <a:srgbClr val="000000"/>
                </a:solidFill>
                <a:cs typeface="Arial" pitchFamily="34" charset="0"/>
              </a:rPr>
              <a:t>Consumers </a:t>
            </a:r>
            <a:r>
              <a:rPr lang="en-US" dirty="0">
                <a:solidFill>
                  <a:srgbClr val="000000"/>
                </a:solidFill>
                <a:cs typeface="Arial" pitchFamily="34" charset="0"/>
              </a:rPr>
              <a:t>have clear cut preferences and can determine how much marginal utility they get from consuming more units of a </a:t>
            </a:r>
            <a:r>
              <a:rPr lang="en-US" dirty="0" smtClean="0">
                <a:solidFill>
                  <a:srgbClr val="000000"/>
                </a:solidFill>
                <a:cs typeface="Arial" pitchFamily="34" charset="0"/>
              </a:rPr>
              <a:t>product</a:t>
            </a:r>
          </a:p>
          <a:p>
            <a:endParaRPr lang="en-US" b="1" dirty="0" smtClean="0">
              <a:solidFill>
                <a:srgbClr val="7B7BC0"/>
              </a:solidFill>
            </a:endParaRPr>
          </a:p>
          <a:p>
            <a:pPr marL="285750" indent="-285750">
              <a:buFont typeface="Arial" pitchFamily="34" charset="0"/>
              <a:buChar char="•"/>
            </a:pPr>
            <a:r>
              <a:rPr lang="en-US" b="1" dirty="0" smtClean="0">
                <a:solidFill>
                  <a:srgbClr val="0000CC"/>
                </a:solidFill>
                <a:cs typeface="Arial" pitchFamily="34" charset="0"/>
              </a:rPr>
              <a:t>Every consumer is under a budget constraint: </a:t>
            </a:r>
            <a:r>
              <a:rPr lang="en-US" dirty="0" smtClean="0">
                <a:solidFill>
                  <a:srgbClr val="000000"/>
                </a:solidFill>
                <a:cs typeface="Arial" pitchFamily="34" charset="0"/>
              </a:rPr>
              <a:t>All </a:t>
            </a:r>
            <a:r>
              <a:rPr lang="en-US" dirty="0">
                <a:solidFill>
                  <a:srgbClr val="000000"/>
                </a:solidFill>
                <a:cs typeface="Arial" pitchFamily="34" charset="0"/>
              </a:rPr>
              <a:t>consumers face a budget constraint, therefore must make decisions about what they buy based on their limited </a:t>
            </a:r>
            <a:r>
              <a:rPr lang="en-US" dirty="0" smtClean="0">
                <a:solidFill>
                  <a:srgbClr val="000000"/>
                </a:solidFill>
                <a:cs typeface="Arial" pitchFamily="34" charset="0"/>
              </a:rPr>
              <a:t>budget</a:t>
            </a:r>
          </a:p>
          <a:p>
            <a:endParaRPr lang="en-US" b="1" dirty="0" smtClean="0">
              <a:solidFill>
                <a:srgbClr val="7B7BC0"/>
              </a:solidFill>
            </a:endParaRPr>
          </a:p>
          <a:p>
            <a:pPr marL="285750" indent="-285750">
              <a:buFont typeface="Arial" pitchFamily="34" charset="0"/>
              <a:buChar char="•"/>
            </a:pPr>
            <a:r>
              <a:rPr lang="en-US" b="1" dirty="0" smtClean="0">
                <a:solidFill>
                  <a:srgbClr val="0000CC"/>
                </a:solidFill>
              </a:rPr>
              <a:t>Every product has a price: </a:t>
            </a:r>
            <a:r>
              <a:rPr lang="en-US" dirty="0">
                <a:solidFill>
                  <a:srgbClr val="000000"/>
                </a:solidFill>
                <a:cs typeface="Arial" pitchFamily="34" charset="0"/>
              </a:rPr>
              <a:t>Every product has a price, so consumers must weigh their purchasing decisions based on their marginal utility from consumption and the price of the goods they consume</a:t>
            </a:r>
          </a:p>
          <a:p>
            <a:endParaRPr lang="en-US" b="1" i="1" dirty="0">
              <a:solidFill>
                <a:srgbClr val="7B7BC0"/>
              </a:solidFill>
            </a:endParaRPr>
          </a:p>
          <a:p>
            <a:endParaRPr lang="en-US" dirty="0" smtClean="0"/>
          </a:p>
        </p:txBody>
      </p:sp>
      <p:sp>
        <p:nvSpPr>
          <p:cNvPr id="13" name="TextBox 12"/>
          <p:cNvSpPr txBox="1"/>
          <p:nvPr/>
        </p:nvSpPr>
        <p:spPr>
          <a:xfrm>
            <a:off x="5605224" y="114300"/>
            <a:ext cx="2014776" cy="523220"/>
          </a:xfrm>
          <a:prstGeom prst="rect">
            <a:avLst/>
          </a:prstGeom>
          <a:noFill/>
        </p:spPr>
        <p:txBody>
          <a:bodyPr vert="horz" wrap="square" rtlCol="0">
            <a:spAutoFit/>
          </a:bodyPr>
          <a:lstStyle/>
          <a:p>
            <a:pPr algn="ctr"/>
            <a:r>
              <a:rPr lang="en-US" sz="1400" i="1" dirty="0" smtClean="0">
                <a:latin typeface="Lucida Sans - 20"/>
              </a:rPr>
              <a:t>Introduction to Consumer Behavior</a:t>
            </a:r>
            <a:endParaRPr lang="en-US" sz="1400" i="1" dirty="0">
              <a:latin typeface="Lucida Sans - 18"/>
            </a:endParaRPr>
          </a:p>
        </p:txBody>
      </p:sp>
    </p:spTree>
    <p:extLst>
      <p:ext uri="{BB962C8B-B14F-4D97-AF65-F5344CB8AC3E}">
        <p14:creationId xmlns:p14="http://schemas.microsoft.com/office/powerpoint/2010/main" val="107666983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Group 9"/>
          <p:cNvGrpSpPr/>
          <p:nvPr/>
        </p:nvGrpSpPr>
        <p:grpSpPr>
          <a:xfrm>
            <a:off x="0" y="0"/>
            <a:ext cx="9144000" cy="697260"/>
            <a:chOff x="0" y="0"/>
            <a:chExt cx="9144000" cy="836712"/>
          </a:xfrm>
        </p:grpSpPr>
        <p:sp>
          <p:nvSpPr>
            <p:cNvPr id="11" name="Rectangle 10"/>
            <p:cNvSpPr/>
            <p:nvPr/>
          </p:nvSpPr>
          <p:spPr>
            <a:xfrm>
              <a:off x="0" y="0"/>
              <a:ext cx="9144000" cy="836712"/>
            </a:xfrm>
            <a:prstGeom prst="rect">
              <a:avLst/>
            </a:prstGeom>
            <a:gradFill flip="none" rotWithShape="1">
              <a:gsLst>
                <a:gs pos="0">
                  <a:schemeClr val="bg1">
                    <a:lumMod val="75000"/>
                  </a:schemeClr>
                </a:gs>
                <a:gs pos="100000">
                  <a:srgbClr val="FFFFFF"/>
                </a:gs>
              </a:gsLst>
              <a:lin ang="156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Title 20"/>
            <p:cNvSpPr txBox="1">
              <a:spLocks/>
            </p:cNvSpPr>
            <p:nvPr/>
          </p:nvSpPr>
          <p:spPr>
            <a:xfrm>
              <a:off x="35496" y="116632"/>
              <a:ext cx="7416824" cy="596527"/>
            </a:xfrm>
            <a:prstGeom prst="rect">
              <a:avLst/>
            </a:prstGeom>
          </p:spPr>
          <p:txBody>
            <a:bodyPr vert="horz"/>
            <a:lstStyle/>
            <a:p>
              <a:pPr lvl="0">
                <a:spcBef>
                  <a:spcPct val="0"/>
                </a:spcBef>
                <a:defRPr/>
              </a:pPr>
              <a:r>
                <a:rPr kumimoji="0" lang="en-US" sz="2800" b="0" i="0" u="none" strike="noStrike" kern="1200" cap="none" spc="0" normalizeH="0" baseline="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1.6 Theory </a:t>
              </a:r>
              <a:r>
                <a:rPr lang="en-US" sz="1600" noProof="0" dirty="0" smtClean="0">
                  <a:solidFill>
                    <a:schemeClr val="bg1">
                      <a:lumMod val="50000"/>
                    </a:schemeClr>
                  </a:solidFill>
                  <a:effectLst>
                    <a:outerShdw blurRad="50800" dist="38100" dir="2700000" algn="tl" rotWithShape="0">
                      <a:srgbClr val="000000">
                        <a:alpha val="43000"/>
                      </a:srgbClr>
                    </a:outerShdw>
                  </a:effectLst>
                  <a:latin typeface="Gill Sans"/>
                </a:rPr>
                <a:t>of</a:t>
              </a:r>
              <a:r>
                <a:rPr lang="en-US" sz="1600" dirty="0" smtClean="0">
                  <a:solidFill>
                    <a:schemeClr val="bg1">
                      <a:lumMod val="50000"/>
                    </a:schemeClr>
                  </a:solidFill>
                  <a:effectLst>
                    <a:outerShdw blurRad="50800" dist="38100" dir="2700000" algn="tl" rotWithShape="0">
                      <a:srgbClr val="000000">
                        <a:alpha val="43000"/>
                      </a:srgbClr>
                    </a:outerShdw>
                  </a:effectLst>
                  <a:latin typeface="Gill Sans"/>
                </a:rPr>
                <a:t> </a:t>
              </a:r>
              <a:r>
                <a:rPr lang="en-US" sz="2800" dirty="0" smtClean="0">
                  <a:solidFill>
                    <a:srgbClr val="0000FF"/>
                  </a:solidFill>
                  <a:effectLst>
                    <a:outerShdw blurRad="50800" dist="38100" dir="2700000" algn="tl" rotWithShape="0">
                      <a:srgbClr val="000000">
                        <a:alpha val="43000"/>
                      </a:srgbClr>
                    </a:outerShdw>
                  </a:effectLst>
                  <a:latin typeface="Gill Sans"/>
                  <a:ea typeface="+mj-ea"/>
                  <a:cs typeface="+mj-cs"/>
                </a:rPr>
                <a:t>Consumer Behavior</a:t>
              </a:r>
              <a:endParaRPr kumimoji="0" lang="en-US" sz="2800" b="0" i="0" u="none" strike="noStrike" kern="1200" cap="none" spc="0" normalizeH="0" baseline="0" noProof="0" dirty="0" smtClean="0">
                <a:ln>
                  <a:noFill/>
                </a:ln>
                <a:solidFill>
                  <a:srgbClr val="0000FF"/>
                </a:solidFill>
                <a:effectLst>
                  <a:outerShdw blurRad="50800" dist="38100" dir="2700000" algn="tl" rotWithShape="0">
                    <a:srgbClr val="000000">
                      <a:alpha val="43000"/>
                    </a:srgbClr>
                  </a:outerShdw>
                </a:effectLst>
                <a:uLnTx/>
                <a:uFillTx/>
                <a:latin typeface="Gill Sans"/>
                <a:ea typeface="+mj-ea"/>
                <a:cs typeface="+mj-cs"/>
              </a:endParaRPr>
            </a:p>
          </p:txBody>
        </p:sp>
        <p:pic>
          <p:nvPicPr>
            <p:cNvPr id="14" name="Content Placeholder 28" descr="WW badge.jpg"/>
            <p:cNvPicPr>
              <a:picLocks noChangeAspect="1"/>
            </p:cNvPicPr>
            <p:nvPr/>
          </p:nvPicPr>
          <p:blipFill>
            <a:blip r:embed="rId2"/>
            <a:stretch>
              <a:fillRect/>
            </a:stretch>
          </p:blipFill>
          <p:spPr>
            <a:xfrm>
              <a:off x="7740352" y="116632"/>
              <a:ext cx="1192088" cy="524519"/>
            </a:xfrm>
            <a:prstGeom prst="rect">
              <a:avLst/>
            </a:prstGeom>
          </p:spPr>
        </p:pic>
      </p:grpSp>
      <mc:AlternateContent xmlns:mc="http://schemas.openxmlformats.org/markup-compatibility/2006" xmlns:a14="http://schemas.microsoft.com/office/drawing/2010/main">
        <mc:Choice Requires="a14">
          <p:sp>
            <p:nvSpPr>
              <p:cNvPr id="3" name="TextBox 2"/>
              <p:cNvSpPr txBox="1"/>
              <p:nvPr/>
            </p:nvSpPr>
            <p:spPr>
              <a:xfrm>
                <a:off x="0" y="723900"/>
                <a:ext cx="9144000" cy="4963667"/>
              </a:xfrm>
              <a:prstGeom prst="rect">
                <a:avLst/>
              </a:prstGeom>
              <a:noFill/>
            </p:spPr>
            <p:txBody>
              <a:bodyPr wrap="square" rtlCol="0">
                <a:spAutoFit/>
              </a:bodyPr>
              <a:lstStyle/>
              <a:p>
                <a:r>
                  <a:rPr lang="en-US" sz="2400" dirty="0" smtClean="0">
                    <a:solidFill>
                      <a:srgbClr val="FF0000"/>
                    </a:solidFill>
                  </a:rPr>
                  <a:t>Total Utility and Marginal Utility</a:t>
                </a:r>
              </a:p>
              <a:p>
                <a:r>
                  <a:rPr lang="en-US" dirty="0" smtClean="0"/>
                  <a:t>As explained in the introduction to this unit, rational consumers wish to maximize their happiness, or </a:t>
                </a:r>
                <a:r>
                  <a:rPr lang="en-US" i="1" dirty="0" smtClean="0"/>
                  <a:t>utility</a:t>
                </a:r>
                <a:r>
                  <a:rPr lang="en-US" dirty="0" smtClean="0"/>
                  <a:t> when buying goods and services. Otherwise, what is the point of spending money at all? Two concepts that will help us understand HOW consumer maximize utility, therefore, are:</a:t>
                </a:r>
              </a:p>
              <a:p>
                <a:endParaRPr lang="en-US" b="1" dirty="0"/>
              </a:p>
              <a:p>
                <a:pPr marL="285750" indent="-285750">
                  <a:buFont typeface="Arial" pitchFamily="34" charset="0"/>
                  <a:buChar char="•"/>
                </a:pPr>
                <a:r>
                  <a:rPr lang="en-US" b="1" dirty="0" smtClean="0">
                    <a:solidFill>
                      <a:srgbClr val="0000CC"/>
                    </a:solidFill>
                  </a:rPr>
                  <a:t>Total Utility (TU):</a:t>
                </a:r>
                <a:r>
                  <a:rPr lang="en-US" dirty="0" smtClean="0"/>
                  <a:t> This is the total happiness of a consumer at a particular level of consumption. Total utility will generally increase as total consumption of particular good increases, until the consumer has “had too much” of the good, when total utility will begin to decline. </a:t>
                </a:r>
              </a:p>
              <a:p>
                <a:pPr marL="285750" indent="-285750">
                  <a:buFont typeface="Arial" pitchFamily="34" charset="0"/>
                  <a:buChar char="•"/>
                </a:pPr>
                <a:endParaRPr lang="en-US" dirty="0"/>
              </a:p>
              <a:p>
                <a:pPr marL="285750" indent="-285750">
                  <a:buFont typeface="Arial" pitchFamily="34" charset="0"/>
                  <a:buChar char="•"/>
                </a:pPr>
                <a:r>
                  <a:rPr lang="en-US" b="1" dirty="0" smtClean="0">
                    <a:solidFill>
                      <a:srgbClr val="0000CC"/>
                    </a:solidFill>
                  </a:rPr>
                  <a:t>Marginal Utility (MU): </a:t>
                </a:r>
                <a:r>
                  <a:rPr lang="en-US" dirty="0" smtClean="0"/>
                  <a:t>This is the increase in total utility resulting from the consumption of </a:t>
                </a:r>
                <a:r>
                  <a:rPr lang="en-US" i="1" dirty="0" smtClean="0"/>
                  <a:t>each additional unit</a:t>
                </a:r>
                <a:r>
                  <a:rPr lang="en-US" dirty="0"/>
                  <a:t> </a:t>
                </a:r>
                <a:r>
                  <a:rPr lang="en-US" dirty="0" smtClean="0"/>
                  <a:t>of a particular good. </a:t>
                </a:r>
                <a:endParaRPr lang="en-US" sz="2000" dirty="0" smtClean="0">
                  <a:solidFill>
                    <a:srgbClr val="0000CC"/>
                  </a:solidFill>
                </a:endParaRPr>
              </a:p>
              <a:p>
                <a:pPr/>
                <a14:m>
                  <m:oMathPara xmlns:m="http://schemas.openxmlformats.org/officeDocument/2006/math">
                    <m:oMathParaPr>
                      <m:jc m:val="centerGroup"/>
                    </m:oMathParaPr>
                    <m:oMath xmlns:m="http://schemas.openxmlformats.org/officeDocument/2006/math">
                      <m:r>
                        <a:rPr lang="en-US" sz="2000" b="0" i="1" smtClean="0">
                          <a:solidFill>
                            <a:srgbClr val="FF0000"/>
                          </a:solidFill>
                          <a:latin typeface="Cambria Math"/>
                        </a:rPr>
                        <m:t>𝑀𝑈</m:t>
                      </m:r>
                      <m:r>
                        <a:rPr lang="en-US" sz="2000" b="0" i="1" smtClean="0">
                          <a:solidFill>
                            <a:srgbClr val="FF0000"/>
                          </a:solidFill>
                          <a:latin typeface="Cambria Math"/>
                        </a:rPr>
                        <m:t>=</m:t>
                      </m:r>
                      <m:f>
                        <m:fPr>
                          <m:ctrlPr>
                            <a:rPr lang="en-US" sz="2000" b="0" i="1" smtClean="0">
                              <a:solidFill>
                                <a:srgbClr val="FF0000"/>
                              </a:solidFill>
                              <a:latin typeface="Cambria Math"/>
                            </a:rPr>
                          </m:ctrlPr>
                        </m:fPr>
                        <m:num>
                          <m:r>
                            <a:rPr lang="en-US" sz="2000" b="0" i="1" smtClean="0">
                              <a:solidFill>
                                <a:srgbClr val="FF0000"/>
                              </a:solidFill>
                              <a:latin typeface="Cambria Math"/>
                              <a:ea typeface="Cambria Math"/>
                            </a:rPr>
                            <m:t>∆</m:t>
                          </m:r>
                          <m:r>
                            <a:rPr lang="en-US" sz="2000" b="0" i="1" smtClean="0">
                              <a:solidFill>
                                <a:srgbClr val="FF0000"/>
                              </a:solidFill>
                              <a:latin typeface="Cambria Math"/>
                              <a:ea typeface="Cambria Math"/>
                            </a:rPr>
                            <m:t>𝑇𝑈</m:t>
                          </m:r>
                        </m:num>
                        <m:den>
                          <m:r>
                            <a:rPr lang="en-US" sz="2000" b="0" i="1" smtClean="0">
                              <a:solidFill>
                                <a:srgbClr val="FF0000"/>
                              </a:solidFill>
                              <a:latin typeface="Cambria Math"/>
                              <a:ea typeface="Cambria Math"/>
                            </a:rPr>
                            <m:t>∆</m:t>
                          </m:r>
                          <m:r>
                            <a:rPr lang="en-US" sz="2000" b="0" i="1" smtClean="0">
                              <a:solidFill>
                                <a:srgbClr val="FF0000"/>
                              </a:solidFill>
                              <a:latin typeface="Cambria Math"/>
                              <a:ea typeface="Cambria Math"/>
                            </a:rPr>
                            <m:t>𝑄</m:t>
                          </m:r>
                        </m:den>
                      </m:f>
                    </m:oMath>
                  </m:oMathPara>
                </a14:m>
                <a:endParaRPr lang="en-US" dirty="0">
                  <a:solidFill>
                    <a:srgbClr val="FF0000"/>
                  </a:solidFill>
                </a:endParaRPr>
              </a:p>
              <a:p>
                <a:pPr marL="285750" indent="-285750">
                  <a:buFont typeface="Arial" pitchFamily="34" charset="0"/>
                  <a:buChar char="•"/>
                </a:pPr>
                <a:r>
                  <a:rPr lang="en-US" i="1" dirty="0" smtClean="0">
                    <a:solidFill>
                      <a:schemeClr val="tx1">
                        <a:lumMod val="65000"/>
                        <a:lumOff val="35000"/>
                      </a:schemeClr>
                    </a:solidFill>
                  </a:rPr>
                  <a:t>Since MU measures the change in TU, as long as MU is positive at a particular level of output, TU will be increasing. But if MU becomes negative, TU will decrease.</a:t>
                </a:r>
              </a:p>
            </p:txBody>
          </p:sp>
        </mc:Choice>
        <mc:Fallback xmlns="">
          <p:sp>
            <p:nvSpPr>
              <p:cNvPr id="3" name="TextBox 2"/>
              <p:cNvSpPr txBox="1">
                <a:spLocks noRot="1" noChangeAspect="1" noMove="1" noResize="1" noEditPoints="1" noAdjustHandles="1" noChangeArrowheads="1" noChangeShapeType="1" noTextEdit="1"/>
              </p:cNvSpPr>
              <p:nvPr/>
            </p:nvSpPr>
            <p:spPr>
              <a:xfrm>
                <a:off x="0" y="723900"/>
                <a:ext cx="9144000" cy="4963667"/>
              </a:xfrm>
              <a:prstGeom prst="rect">
                <a:avLst/>
              </a:prstGeom>
              <a:blipFill rotWithShape="1">
                <a:blip r:embed="rId3"/>
                <a:stretch>
                  <a:fillRect l="-1000" t="-983" r="-800" b="-983"/>
                </a:stretch>
              </a:blipFill>
            </p:spPr>
            <p:txBody>
              <a:bodyPr/>
              <a:lstStyle/>
              <a:p>
                <a:r>
                  <a:rPr lang="en-US">
                    <a:noFill/>
                  </a:rPr>
                  <a:t> </a:t>
                </a:r>
              </a:p>
            </p:txBody>
          </p:sp>
        </mc:Fallback>
      </mc:AlternateContent>
      <p:sp>
        <p:nvSpPr>
          <p:cNvPr id="7" name="TextBox 6"/>
          <p:cNvSpPr txBox="1"/>
          <p:nvPr/>
        </p:nvSpPr>
        <p:spPr>
          <a:xfrm>
            <a:off x="5605224" y="114300"/>
            <a:ext cx="2014776" cy="523220"/>
          </a:xfrm>
          <a:prstGeom prst="rect">
            <a:avLst/>
          </a:prstGeom>
          <a:noFill/>
        </p:spPr>
        <p:txBody>
          <a:bodyPr vert="horz" wrap="square" rtlCol="0">
            <a:spAutoFit/>
          </a:bodyPr>
          <a:lstStyle/>
          <a:p>
            <a:pPr algn="ctr"/>
            <a:r>
              <a:rPr lang="en-US" sz="1400" i="1" dirty="0" smtClean="0">
                <a:latin typeface="Lucida Sans - 20"/>
              </a:rPr>
              <a:t>Total Utility and Marginal Utility</a:t>
            </a:r>
            <a:endParaRPr lang="en-US" sz="1400" i="1" dirty="0">
              <a:latin typeface="Lucida Sans - 18"/>
            </a:endParaRPr>
          </a:p>
        </p:txBody>
      </p:sp>
    </p:spTree>
    <p:extLst>
      <p:ext uri="{BB962C8B-B14F-4D97-AF65-F5344CB8AC3E}">
        <p14:creationId xmlns:p14="http://schemas.microsoft.com/office/powerpoint/2010/main" val="9807505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Group 9"/>
          <p:cNvGrpSpPr/>
          <p:nvPr/>
        </p:nvGrpSpPr>
        <p:grpSpPr>
          <a:xfrm>
            <a:off x="0" y="0"/>
            <a:ext cx="9144000" cy="697260"/>
            <a:chOff x="0" y="0"/>
            <a:chExt cx="9144000" cy="836712"/>
          </a:xfrm>
        </p:grpSpPr>
        <p:sp>
          <p:nvSpPr>
            <p:cNvPr id="11" name="Rectangle 10"/>
            <p:cNvSpPr/>
            <p:nvPr/>
          </p:nvSpPr>
          <p:spPr>
            <a:xfrm>
              <a:off x="0" y="0"/>
              <a:ext cx="9144000" cy="836712"/>
            </a:xfrm>
            <a:prstGeom prst="rect">
              <a:avLst/>
            </a:prstGeom>
            <a:gradFill flip="none" rotWithShape="1">
              <a:gsLst>
                <a:gs pos="0">
                  <a:schemeClr val="bg1">
                    <a:lumMod val="75000"/>
                  </a:schemeClr>
                </a:gs>
                <a:gs pos="100000">
                  <a:srgbClr val="FFFFFF"/>
                </a:gs>
              </a:gsLst>
              <a:lin ang="156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Title 20"/>
            <p:cNvSpPr txBox="1">
              <a:spLocks/>
            </p:cNvSpPr>
            <p:nvPr/>
          </p:nvSpPr>
          <p:spPr>
            <a:xfrm>
              <a:off x="35496" y="116632"/>
              <a:ext cx="7416824" cy="596527"/>
            </a:xfrm>
            <a:prstGeom prst="rect">
              <a:avLst/>
            </a:prstGeom>
          </p:spPr>
          <p:txBody>
            <a:bodyPr vert="horz"/>
            <a:lstStyle/>
            <a:p>
              <a:pPr lvl="0">
                <a:spcBef>
                  <a:spcPct val="0"/>
                </a:spcBef>
                <a:defRPr/>
              </a:pPr>
              <a:r>
                <a:rPr kumimoji="0" lang="en-US" sz="2800" b="0" i="0" u="none" strike="noStrike" kern="1200" cap="none" spc="0" normalizeH="0" baseline="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1.6 Theory </a:t>
              </a:r>
              <a:r>
                <a:rPr lang="en-US" sz="1600" noProof="0" dirty="0" smtClean="0">
                  <a:solidFill>
                    <a:schemeClr val="bg1">
                      <a:lumMod val="50000"/>
                    </a:schemeClr>
                  </a:solidFill>
                  <a:effectLst>
                    <a:outerShdw blurRad="50800" dist="38100" dir="2700000" algn="tl" rotWithShape="0">
                      <a:srgbClr val="000000">
                        <a:alpha val="43000"/>
                      </a:srgbClr>
                    </a:outerShdw>
                  </a:effectLst>
                  <a:latin typeface="Gill Sans"/>
                </a:rPr>
                <a:t>of</a:t>
              </a:r>
              <a:r>
                <a:rPr lang="en-US" sz="1600" dirty="0" smtClean="0">
                  <a:solidFill>
                    <a:schemeClr val="bg1">
                      <a:lumMod val="50000"/>
                    </a:schemeClr>
                  </a:solidFill>
                  <a:effectLst>
                    <a:outerShdw blurRad="50800" dist="38100" dir="2700000" algn="tl" rotWithShape="0">
                      <a:srgbClr val="000000">
                        <a:alpha val="43000"/>
                      </a:srgbClr>
                    </a:outerShdw>
                  </a:effectLst>
                  <a:latin typeface="Gill Sans"/>
                </a:rPr>
                <a:t> </a:t>
              </a:r>
              <a:r>
                <a:rPr lang="en-US" sz="2800" dirty="0" smtClean="0">
                  <a:solidFill>
                    <a:srgbClr val="0000FF"/>
                  </a:solidFill>
                  <a:effectLst>
                    <a:outerShdw blurRad="50800" dist="38100" dir="2700000" algn="tl" rotWithShape="0">
                      <a:srgbClr val="000000">
                        <a:alpha val="43000"/>
                      </a:srgbClr>
                    </a:outerShdw>
                  </a:effectLst>
                  <a:latin typeface="Gill Sans"/>
                  <a:ea typeface="+mj-ea"/>
                  <a:cs typeface="+mj-cs"/>
                </a:rPr>
                <a:t>Consumer Behavior</a:t>
              </a:r>
              <a:endParaRPr kumimoji="0" lang="en-US" sz="2800" b="0" i="0" u="none" strike="noStrike" kern="1200" cap="none" spc="0" normalizeH="0" baseline="0" noProof="0" dirty="0" smtClean="0">
                <a:ln>
                  <a:noFill/>
                </a:ln>
                <a:solidFill>
                  <a:srgbClr val="0000FF"/>
                </a:solidFill>
                <a:effectLst>
                  <a:outerShdw blurRad="50800" dist="38100" dir="2700000" algn="tl" rotWithShape="0">
                    <a:srgbClr val="000000">
                      <a:alpha val="43000"/>
                    </a:srgbClr>
                  </a:outerShdw>
                </a:effectLst>
                <a:uLnTx/>
                <a:uFillTx/>
                <a:latin typeface="Gill Sans"/>
                <a:ea typeface="+mj-ea"/>
                <a:cs typeface="+mj-cs"/>
              </a:endParaRPr>
            </a:p>
          </p:txBody>
        </p:sp>
        <p:pic>
          <p:nvPicPr>
            <p:cNvPr id="14" name="Content Placeholder 28" descr="WW badge.jpg"/>
            <p:cNvPicPr>
              <a:picLocks noChangeAspect="1"/>
            </p:cNvPicPr>
            <p:nvPr/>
          </p:nvPicPr>
          <p:blipFill>
            <a:blip r:embed="rId2"/>
            <a:stretch>
              <a:fillRect/>
            </a:stretch>
          </p:blipFill>
          <p:spPr>
            <a:xfrm>
              <a:off x="7740352" y="116632"/>
              <a:ext cx="1192088" cy="524519"/>
            </a:xfrm>
            <a:prstGeom prst="rect">
              <a:avLst/>
            </a:prstGeom>
          </p:spPr>
        </p:pic>
      </p:grpSp>
      <p:sp>
        <p:nvSpPr>
          <p:cNvPr id="3" name="TextBox 2"/>
          <p:cNvSpPr txBox="1"/>
          <p:nvPr/>
        </p:nvSpPr>
        <p:spPr>
          <a:xfrm>
            <a:off x="-1" y="723900"/>
            <a:ext cx="5562601" cy="1569660"/>
          </a:xfrm>
          <a:prstGeom prst="rect">
            <a:avLst/>
          </a:prstGeom>
          <a:noFill/>
        </p:spPr>
        <p:txBody>
          <a:bodyPr wrap="square" rtlCol="0">
            <a:spAutoFit/>
          </a:bodyPr>
          <a:lstStyle/>
          <a:p>
            <a:r>
              <a:rPr lang="en-US" sz="2400" dirty="0" smtClean="0">
                <a:solidFill>
                  <a:srgbClr val="FF0000"/>
                </a:solidFill>
              </a:rPr>
              <a:t>The Law of Diminishing Marginal Utility</a:t>
            </a:r>
          </a:p>
          <a:p>
            <a:r>
              <a:rPr lang="en-US" dirty="0" smtClean="0"/>
              <a:t>Recall from earlier units that demand for a particular good is </a:t>
            </a:r>
            <a:r>
              <a:rPr lang="en-US" i="1" dirty="0" smtClean="0"/>
              <a:t>inversely related to the good’s price</a:t>
            </a:r>
            <a:r>
              <a:rPr lang="en-US" dirty="0" smtClean="0"/>
              <a:t>. One of the explanations for this relationship was </a:t>
            </a:r>
            <a:r>
              <a:rPr lang="en-US" i="1" dirty="0" smtClean="0"/>
              <a:t>the </a:t>
            </a:r>
            <a:r>
              <a:rPr lang="en-US" b="1" i="1" dirty="0" smtClean="0">
                <a:solidFill>
                  <a:srgbClr val="0000CC"/>
                </a:solidFill>
              </a:rPr>
              <a:t>law of diminishing marginal utility</a:t>
            </a:r>
            <a:r>
              <a:rPr lang="en-US" dirty="0" smtClean="0"/>
              <a:t>, which states:</a:t>
            </a:r>
          </a:p>
        </p:txBody>
      </p:sp>
      <p:sp>
        <p:nvSpPr>
          <p:cNvPr id="2" name="Rectangle 1"/>
          <p:cNvSpPr/>
          <p:nvPr/>
        </p:nvSpPr>
        <p:spPr>
          <a:xfrm>
            <a:off x="0" y="2273975"/>
            <a:ext cx="5644132" cy="3631763"/>
          </a:xfrm>
          <a:prstGeom prst="rect">
            <a:avLst/>
          </a:prstGeom>
        </p:spPr>
        <p:txBody>
          <a:bodyPr wrap="square">
            <a:spAutoFit/>
          </a:bodyPr>
          <a:lstStyle/>
          <a:p>
            <a:pPr algn="ctr"/>
            <a:r>
              <a:rPr lang="en-US" i="1" dirty="0" smtClean="0">
                <a:solidFill>
                  <a:srgbClr val="0000CC"/>
                </a:solidFill>
              </a:rPr>
              <a:t>The </a:t>
            </a:r>
            <a:r>
              <a:rPr lang="en-US" i="1" dirty="0">
                <a:solidFill>
                  <a:srgbClr val="0000CC"/>
                </a:solidFill>
              </a:rPr>
              <a:t>greater the level of consumption of a particular good, the less utility consumers </a:t>
            </a:r>
            <a:r>
              <a:rPr lang="en-US" i="1" dirty="0" smtClean="0">
                <a:solidFill>
                  <a:srgbClr val="0000CC"/>
                </a:solidFill>
              </a:rPr>
              <a:t>derive </a:t>
            </a:r>
            <a:r>
              <a:rPr lang="en-US" i="1" dirty="0">
                <a:solidFill>
                  <a:srgbClr val="0000CC"/>
                </a:solidFill>
              </a:rPr>
              <a:t>from each additional unit of the good</a:t>
            </a:r>
            <a:r>
              <a:rPr lang="en-US" i="1" dirty="0" smtClean="0">
                <a:solidFill>
                  <a:srgbClr val="0000CC"/>
                </a:solidFill>
              </a:rPr>
              <a:t>.</a:t>
            </a:r>
            <a:endParaRPr lang="en-US" dirty="0">
              <a:solidFill>
                <a:srgbClr val="FF0000"/>
              </a:solidFill>
            </a:endParaRPr>
          </a:p>
          <a:p>
            <a:r>
              <a:rPr lang="en-US" sz="1600" b="1" dirty="0" smtClean="0"/>
              <a:t>Consider the total and marginal utility one derives from consuming ice cream. Notice the following:</a:t>
            </a:r>
          </a:p>
          <a:p>
            <a:pPr marL="285750" indent="-285750">
              <a:buFont typeface="Arial" pitchFamily="34" charset="0"/>
              <a:buChar char="•"/>
            </a:pPr>
            <a:r>
              <a:rPr lang="en-US" sz="1500" dirty="0" smtClean="0"/>
              <a:t>The first scoop provides you with 5 </a:t>
            </a:r>
            <a:r>
              <a:rPr lang="en-US" sz="1500" dirty="0" err="1" smtClean="0"/>
              <a:t>utils</a:t>
            </a:r>
            <a:r>
              <a:rPr lang="en-US" sz="1500" dirty="0" smtClean="0"/>
              <a:t>, so TU = 5 at Q=1</a:t>
            </a:r>
          </a:p>
          <a:p>
            <a:pPr marL="285750" indent="-285750">
              <a:buFont typeface="Arial" pitchFamily="34" charset="0"/>
              <a:buChar char="•"/>
            </a:pPr>
            <a:r>
              <a:rPr lang="en-US" sz="1500" dirty="0" smtClean="0"/>
              <a:t>Additional scoops of ice cream provide you with </a:t>
            </a:r>
            <a:r>
              <a:rPr lang="en-US" sz="1500" i="1" dirty="0" smtClean="0"/>
              <a:t>less and less additional happiness</a:t>
            </a:r>
            <a:r>
              <a:rPr lang="en-US" sz="1500" dirty="0" smtClean="0"/>
              <a:t>. Nothing tastes quite as good as that first scoop! MU declines beyond the first scoop, but TU continues to increase, until…</a:t>
            </a:r>
          </a:p>
          <a:p>
            <a:pPr marL="285750" indent="-285750">
              <a:buFont typeface="Arial" pitchFamily="34" charset="0"/>
              <a:buChar char="•"/>
            </a:pPr>
            <a:r>
              <a:rPr lang="en-US" sz="1500" dirty="0" smtClean="0"/>
              <a:t>The fourth scoop: At four scoops your TU is maximized, but the 4</a:t>
            </a:r>
            <a:r>
              <a:rPr lang="en-US" sz="1500" baseline="30000" dirty="0" smtClean="0"/>
              <a:t>th</a:t>
            </a:r>
            <a:r>
              <a:rPr lang="en-US" sz="1500" dirty="0" smtClean="0"/>
              <a:t> scoop provided you with no additional utility. </a:t>
            </a:r>
          </a:p>
          <a:p>
            <a:pPr marL="285750" indent="-285750">
              <a:buFont typeface="Arial" pitchFamily="34" charset="0"/>
              <a:buChar char="•"/>
            </a:pPr>
            <a:r>
              <a:rPr lang="en-US" sz="1500" dirty="0" smtClean="0"/>
              <a:t>Beyond four scoops, you’ve “had too much”. TU begins decreasing while MU becomes negative.</a:t>
            </a:r>
            <a:endParaRPr lang="en-US" sz="1500" dirty="0"/>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562600" y="800100"/>
            <a:ext cx="3657600" cy="4987636"/>
          </a:xfrm>
          <a:prstGeom prst="rect">
            <a:avLst/>
          </a:prstGeom>
        </p:spPr>
      </p:pic>
      <p:sp>
        <p:nvSpPr>
          <p:cNvPr id="13" name="TextBox 12"/>
          <p:cNvSpPr txBox="1"/>
          <p:nvPr/>
        </p:nvSpPr>
        <p:spPr>
          <a:xfrm>
            <a:off x="5605224" y="114300"/>
            <a:ext cx="2014776" cy="523220"/>
          </a:xfrm>
          <a:prstGeom prst="rect">
            <a:avLst/>
          </a:prstGeom>
          <a:noFill/>
        </p:spPr>
        <p:txBody>
          <a:bodyPr vert="horz" wrap="square" rtlCol="0">
            <a:spAutoFit/>
          </a:bodyPr>
          <a:lstStyle/>
          <a:p>
            <a:pPr algn="ctr"/>
            <a:r>
              <a:rPr lang="en-US" sz="1400" i="1" dirty="0" smtClean="0">
                <a:latin typeface="Lucida Sans - 20"/>
              </a:rPr>
              <a:t>Total Utility and Marginal Utility</a:t>
            </a:r>
            <a:endParaRPr lang="en-US" sz="1400" i="1" dirty="0">
              <a:latin typeface="Lucida Sans - 18"/>
            </a:endParaRPr>
          </a:p>
        </p:txBody>
      </p:sp>
    </p:spTree>
    <p:extLst>
      <p:ext uri="{BB962C8B-B14F-4D97-AF65-F5344CB8AC3E}">
        <p14:creationId xmlns:p14="http://schemas.microsoft.com/office/powerpoint/2010/main" val="124261010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Group 9"/>
          <p:cNvGrpSpPr/>
          <p:nvPr/>
        </p:nvGrpSpPr>
        <p:grpSpPr>
          <a:xfrm>
            <a:off x="0" y="0"/>
            <a:ext cx="9144000" cy="697260"/>
            <a:chOff x="0" y="0"/>
            <a:chExt cx="9144000" cy="836712"/>
          </a:xfrm>
        </p:grpSpPr>
        <p:sp>
          <p:nvSpPr>
            <p:cNvPr id="11" name="Rectangle 10"/>
            <p:cNvSpPr/>
            <p:nvPr/>
          </p:nvSpPr>
          <p:spPr>
            <a:xfrm>
              <a:off x="0" y="0"/>
              <a:ext cx="9144000" cy="836712"/>
            </a:xfrm>
            <a:prstGeom prst="rect">
              <a:avLst/>
            </a:prstGeom>
            <a:gradFill flip="none" rotWithShape="1">
              <a:gsLst>
                <a:gs pos="0">
                  <a:schemeClr val="bg1">
                    <a:lumMod val="75000"/>
                  </a:schemeClr>
                </a:gs>
                <a:gs pos="100000">
                  <a:srgbClr val="FFFFFF"/>
                </a:gs>
              </a:gsLst>
              <a:lin ang="156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Title 20"/>
            <p:cNvSpPr txBox="1">
              <a:spLocks/>
            </p:cNvSpPr>
            <p:nvPr/>
          </p:nvSpPr>
          <p:spPr>
            <a:xfrm>
              <a:off x="35496" y="116632"/>
              <a:ext cx="7416824" cy="596527"/>
            </a:xfrm>
            <a:prstGeom prst="rect">
              <a:avLst/>
            </a:prstGeom>
          </p:spPr>
          <p:txBody>
            <a:bodyPr vert="horz"/>
            <a:lstStyle/>
            <a:p>
              <a:pPr lvl="0">
                <a:spcBef>
                  <a:spcPct val="0"/>
                </a:spcBef>
                <a:defRPr/>
              </a:pPr>
              <a:r>
                <a:rPr kumimoji="0" lang="en-US" sz="2800" b="0" i="0" u="none" strike="noStrike" kern="1200" cap="none" spc="0" normalizeH="0" baseline="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1.6 Theory </a:t>
              </a:r>
              <a:r>
                <a:rPr lang="en-US" sz="1600" noProof="0" dirty="0" smtClean="0">
                  <a:solidFill>
                    <a:schemeClr val="bg1">
                      <a:lumMod val="50000"/>
                    </a:schemeClr>
                  </a:solidFill>
                  <a:effectLst>
                    <a:outerShdw blurRad="50800" dist="38100" dir="2700000" algn="tl" rotWithShape="0">
                      <a:srgbClr val="000000">
                        <a:alpha val="43000"/>
                      </a:srgbClr>
                    </a:outerShdw>
                  </a:effectLst>
                  <a:latin typeface="Gill Sans"/>
                </a:rPr>
                <a:t>of</a:t>
              </a:r>
              <a:r>
                <a:rPr lang="en-US" sz="1600" dirty="0" smtClean="0">
                  <a:solidFill>
                    <a:schemeClr val="bg1">
                      <a:lumMod val="50000"/>
                    </a:schemeClr>
                  </a:solidFill>
                  <a:effectLst>
                    <a:outerShdw blurRad="50800" dist="38100" dir="2700000" algn="tl" rotWithShape="0">
                      <a:srgbClr val="000000">
                        <a:alpha val="43000"/>
                      </a:srgbClr>
                    </a:outerShdw>
                  </a:effectLst>
                  <a:latin typeface="Gill Sans"/>
                </a:rPr>
                <a:t> </a:t>
              </a:r>
              <a:r>
                <a:rPr lang="en-US" sz="2800" dirty="0" smtClean="0">
                  <a:solidFill>
                    <a:srgbClr val="0000FF"/>
                  </a:solidFill>
                  <a:effectLst>
                    <a:outerShdw blurRad="50800" dist="38100" dir="2700000" algn="tl" rotWithShape="0">
                      <a:srgbClr val="000000">
                        <a:alpha val="43000"/>
                      </a:srgbClr>
                    </a:outerShdw>
                  </a:effectLst>
                  <a:latin typeface="Gill Sans"/>
                  <a:ea typeface="+mj-ea"/>
                  <a:cs typeface="+mj-cs"/>
                </a:rPr>
                <a:t>Consumer Behavior</a:t>
              </a:r>
              <a:endParaRPr kumimoji="0" lang="en-US" sz="2800" b="0" i="0" u="none" strike="noStrike" kern="1200" cap="none" spc="0" normalizeH="0" baseline="0" noProof="0" dirty="0" smtClean="0">
                <a:ln>
                  <a:noFill/>
                </a:ln>
                <a:solidFill>
                  <a:srgbClr val="0000FF"/>
                </a:solidFill>
                <a:effectLst>
                  <a:outerShdw blurRad="50800" dist="38100" dir="2700000" algn="tl" rotWithShape="0">
                    <a:srgbClr val="000000">
                      <a:alpha val="43000"/>
                    </a:srgbClr>
                  </a:outerShdw>
                </a:effectLst>
                <a:uLnTx/>
                <a:uFillTx/>
                <a:latin typeface="Gill Sans"/>
                <a:ea typeface="+mj-ea"/>
                <a:cs typeface="+mj-cs"/>
              </a:endParaRPr>
            </a:p>
          </p:txBody>
        </p:sp>
        <p:pic>
          <p:nvPicPr>
            <p:cNvPr id="14" name="Content Placeholder 28" descr="WW badge.jpg"/>
            <p:cNvPicPr>
              <a:picLocks noChangeAspect="1"/>
            </p:cNvPicPr>
            <p:nvPr/>
          </p:nvPicPr>
          <p:blipFill>
            <a:blip r:embed="rId2"/>
            <a:stretch>
              <a:fillRect/>
            </a:stretch>
          </p:blipFill>
          <p:spPr>
            <a:xfrm>
              <a:off x="7740352" y="116632"/>
              <a:ext cx="1192088" cy="524519"/>
            </a:xfrm>
            <a:prstGeom prst="rect">
              <a:avLst/>
            </a:prstGeom>
          </p:spPr>
        </p:pic>
      </p:grpSp>
      <p:sp>
        <p:nvSpPr>
          <p:cNvPr id="3" name="TextBox 2"/>
          <p:cNvSpPr txBox="1"/>
          <p:nvPr/>
        </p:nvSpPr>
        <p:spPr>
          <a:xfrm>
            <a:off x="0" y="723900"/>
            <a:ext cx="9144000" cy="2677656"/>
          </a:xfrm>
          <a:prstGeom prst="rect">
            <a:avLst/>
          </a:prstGeom>
          <a:noFill/>
        </p:spPr>
        <p:txBody>
          <a:bodyPr wrap="square" rtlCol="0">
            <a:spAutoFit/>
          </a:bodyPr>
          <a:lstStyle/>
          <a:p>
            <a:r>
              <a:rPr lang="en-US" sz="2400" dirty="0" smtClean="0">
                <a:solidFill>
                  <a:srgbClr val="FF0000"/>
                </a:solidFill>
              </a:rPr>
              <a:t>The Utility Maximization Rule</a:t>
            </a:r>
          </a:p>
          <a:p>
            <a:r>
              <a:rPr lang="en-US" dirty="0" smtClean="0"/>
              <a:t>With the law of diminishing marginal utility in mind, we must now determine how a consumer should decide what to buy. Assume the following:</a:t>
            </a:r>
          </a:p>
          <a:p>
            <a:pPr marL="285750" indent="-285750">
              <a:buFont typeface="Arial" pitchFamily="34" charset="0"/>
              <a:buChar char="•"/>
            </a:pPr>
            <a:r>
              <a:rPr lang="en-US" i="1" dirty="0" smtClean="0">
                <a:solidFill>
                  <a:schemeClr val="tx1">
                    <a:lumMod val="65000"/>
                    <a:lumOff val="35000"/>
                  </a:schemeClr>
                </a:solidFill>
              </a:rPr>
              <a:t>You have a budget of $20 that you wish to spend entirely on two goods</a:t>
            </a:r>
          </a:p>
          <a:p>
            <a:pPr marL="285750" indent="-285750">
              <a:buFont typeface="Arial" pitchFamily="34" charset="0"/>
              <a:buChar char="•"/>
            </a:pPr>
            <a:r>
              <a:rPr lang="en-US" i="1" dirty="0" smtClean="0">
                <a:solidFill>
                  <a:schemeClr val="tx1">
                    <a:lumMod val="65000"/>
                    <a:lumOff val="35000"/>
                  </a:schemeClr>
                </a:solidFill>
              </a:rPr>
              <a:t>The two goods you are trying to decide between are Widgets (w) and Robotrons (r) </a:t>
            </a:r>
          </a:p>
          <a:p>
            <a:pPr marL="285750" indent="-285750">
              <a:buFont typeface="Arial" pitchFamily="34" charset="0"/>
              <a:buChar char="•"/>
            </a:pPr>
            <a:r>
              <a:rPr lang="en-US" i="1" dirty="0" smtClean="0">
                <a:solidFill>
                  <a:schemeClr val="tx1">
                    <a:lumMod val="65000"/>
                    <a:lumOff val="35000"/>
                  </a:schemeClr>
                </a:solidFill>
              </a:rPr>
              <a:t>The price of Widgets (Pw) is $5 and the price of Robotrons (</a:t>
            </a:r>
            <a:r>
              <a:rPr lang="en-US" i="1" dirty="0" err="1" smtClean="0">
                <a:solidFill>
                  <a:schemeClr val="tx1">
                    <a:lumMod val="65000"/>
                    <a:lumOff val="35000"/>
                  </a:schemeClr>
                </a:solidFill>
              </a:rPr>
              <a:t>Pr</a:t>
            </a:r>
            <a:r>
              <a:rPr lang="en-US" i="1" dirty="0" smtClean="0">
                <a:solidFill>
                  <a:schemeClr val="tx1">
                    <a:lumMod val="65000"/>
                    <a:lumOff val="35000"/>
                  </a:schemeClr>
                </a:solidFill>
              </a:rPr>
              <a:t>) is $2</a:t>
            </a:r>
          </a:p>
          <a:p>
            <a:endParaRPr lang="en-US" sz="1200" i="1" dirty="0"/>
          </a:p>
          <a:p>
            <a:r>
              <a:rPr lang="en-US" dirty="0" smtClean="0">
                <a:solidFill>
                  <a:srgbClr val="0000CC"/>
                </a:solidFill>
              </a:rPr>
              <a:t>To determine how many of each good you should buy, you must consider the utility each good provides. Consider the table below. First, calculate the MU at each level of consumption </a:t>
            </a:r>
          </a:p>
        </p:txBody>
      </p:sp>
      <p:graphicFrame>
        <p:nvGraphicFramePr>
          <p:cNvPr id="2" name="Table 1"/>
          <p:cNvGraphicFramePr>
            <a:graphicFrameLocks noGrp="1"/>
          </p:cNvGraphicFramePr>
          <p:nvPr>
            <p:extLst>
              <p:ext uri="{D42A27DB-BD31-4B8C-83A1-F6EECF244321}">
                <p14:modId xmlns:p14="http://schemas.microsoft.com/office/powerpoint/2010/main" val="1821489038"/>
              </p:ext>
            </p:extLst>
          </p:nvPr>
        </p:nvGraphicFramePr>
        <p:xfrm>
          <a:off x="0" y="3314700"/>
          <a:ext cx="9108505" cy="2346960"/>
        </p:xfrm>
        <a:graphic>
          <a:graphicData uri="http://schemas.openxmlformats.org/drawingml/2006/table">
            <a:tbl>
              <a:tblPr firstRow="1" bandRow="1">
                <a:tableStyleId>{5C22544A-7EE6-4342-B048-85BDC9FD1C3A}</a:tableStyleId>
              </a:tblPr>
              <a:tblGrid>
                <a:gridCol w="1821701"/>
                <a:gridCol w="1821701"/>
                <a:gridCol w="1821701"/>
                <a:gridCol w="1821701"/>
                <a:gridCol w="1821701"/>
              </a:tblGrid>
              <a:tr h="314163">
                <a:tc rowSpan="2">
                  <a:txBody>
                    <a:bodyPr/>
                    <a:lstStyle/>
                    <a:p>
                      <a:pPr algn="ctr"/>
                      <a:r>
                        <a:rPr lang="en-US" sz="1600" dirty="0" smtClean="0"/>
                        <a:t>Quantity</a:t>
                      </a:r>
                      <a:endParaRPr lang="en-US" sz="1600" dirty="0"/>
                    </a:p>
                  </a:txBody>
                  <a:tcPr anchor="ctr"/>
                </a:tc>
                <a:tc gridSpan="2">
                  <a:txBody>
                    <a:bodyPr/>
                    <a:lstStyle/>
                    <a:p>
                      <a:pPr algn="ctr"/>
                      <a:r>
                        <a:rPr lang="en-US" sz="1600" dirty="0" smtClean="0"/>
                        <a:t>Widgets: Pw=$5</a:t>
                      </a:r>
                      <a:endParaRPr lang="en-US" sz="1600" dirty="0"/>
                    </a:p>
                  </a:txBody>
                  <a:tcPr anchor="ctr"/>
                </a:tc>
                <a:tc hMerge="1">
                  <a:txBody>
                    <a:bodyPr/>
                    <a:lstStyle/>
                    <a:p>
                      <a:pPr algn="ctr"/>
                      <a:endParaRPr lang="en-US" dirty="0"/>
                    </a:p>
                  </a:txBody>
                  <a:tcPr anchor="ctr"/>
                </a:tc>
                <a:tc gridSpan="2">
                  <a:txBody>
                    <a:bodyPr/>
                    <a:lstStyle/>
                    <a:p>
                      <a:pPr algn="ctr"/>
                      <a:r>
                        <a:rPr lang="en-US" sz="1600" dirty="0" smtClean="0"/>
                        <a:t>Robotrons: </a:t>
                      </a:r>
                      <a:r>
                        <a:rPr lang="en-US" sz="1600" dirty="0" err="1" smtClean="0"/>
                        <a:t>Pr</a:t>
                      </a:r>
                      <a:r>
                        <a:rPr lang="en-US" sz="1600" dirty="0" smtClean="0"/>
                        <a:t>=$2</a:t>
                      </a:r>
                      <a:endParaRPr lang="en-US" sz="1600" dirty="0"/>
                    </a:p>
                  </a:txBody>
                  <a:tcPr anchor="ctr"/>
                </a:tc>
                <a:tc hMerge="1">
                  <a:txBody>
                    <a:bodyPr/>
                    <a:lstStyle/>
                    <a:p>
                      <a:pPr algn="ctr"/>
                      <a:endParaRPr lang="en-US" dirty="0"/>
                    </a:p>
                  </a:txBody>
                  <a:tcPr anchor="ctr"/>
                </a:tc>
              </a:tr>
              <a:tr h="314163">
                <a:tc vMerge="1">
                  <a:txBody>
                    <a:bodyPr/>
                    <a:lstStyle/>
                    <a:p>
                      <a:pPr algn="ctr"/>
                      <a:endParaRPr lang="en-US" sz="1600" b="1" dirty="0"/>
                    </a:p>
                  </a:txBody>
                  <a:tcPr anchor="ctr"/>
                </a:tc>
                <a:tc>
                  <a:txBody>
                    <a:bodyPr/>
                    <a:lstStyle/>
                    <a:p>
                      <a:pPr algn="ctr"/>
                      <a:r>
                        <a:rPr lang="en-US" sz="1600" b="1" dirty="0" smtClean="0">
                          <a:solidFill>
                            <a:srgbClr val="FF0000"/>
                          </a:solidFill>
                        </a:rPr>
                        <a:t>TU</a:t>
                      </a:r>
                      <a:endParaRPr lang="en-US" sz="1600" b="1" dirty="0">
                        <a:solidFill>
                          <a:srgbClr val="FF0000"/>
                        </a:solidFill>
                      </a:endParaRPr>
                    </a:p>
                  </a:txBody>
                  <a:tcPr anchor="ctr"/>
                </a:tc>
                <a:tc>
                  <a:txBody>
                    <a:bodyPr/>
                    <a:lstStyle/>
                    <a:p>
                      <a:pPr algn="ctr"/>
                      <a:r>
                        <a:rPr lang="en-US" sz="1600" b="1" dirty="0" smtClean="0">
                          <a:solidFill>
                            <a:srgbClr val="FF0000"/>
                          </a:solidFill>
                        </a:rPr>
                        <a:t>MU</a:t>
                      </a:r>
                      <a:endParaRPr lang="en-US" sz="1600" b="1" dirty="0">
                        <a:solidFill>
                          <a:srgbClr val="FF0000"/>
                        </a:solidFill>
                      </a:endParaRPr>
                    </a:p>
                  </a:txBody>
                  <a:tcPr anchor="ctr"/>
                </a:tc>
                <a:tc>
                  <a:txBody>
                    <a:bodyPr/>
                    <a:lstStyle/>
                    <a:p>
                      <a:pPr algn="ctr"/>
                      <a:r>
                        <a:rPr lang="en-US" sz="1600" b="1" dirty="0" smtClean="0">
                          <a:solidFill>
                            <a:srgbClr val="FF0000"/>
                          </a:solidFill>
                        </a:rPr>
                        <a:t>TU </a:t>
                      </a:r>
                      <a:endParaRPr lang="en-US" sz="1600" b="1" dirty="0">
                        <a:solidFill>
                          <a:srgbClr val="FF0000"/>
                        </a:solidFill>
                      </a:endParaRPr>
                    </a:p>
                  </a:txBody>
                  <a:tcPr anchor="ctr"/>
                </a:tc>
                <a:tc>
                  <a:txBody>
                    <a:bodyPr/>
                    <a:lstStyle/>
                    <a:p>
                      <a:pPr algn="ctr"/>
                      <a:r>
                        <a:rPr lang="en-US" sz="1600" b="1" dirty="0" smtClean="0">
                          <a:solidFill>
                            <a:srgbClr val="FF0000"/>
                          </a:solidFill>
                        </a:rPr>
                        <a:t>MU</a:t>
                      </a:r>
                      <a:endParaRPr lang="en-US" sz="1600" b="1" dirty="0">
                        <a:solidFill>
                          <a:srgbClr val="FF0000"/>
                        </a:solidFill>
                      </a:endParaRPr>
                    </a:p>
                  </a:txBody>
                  <a:tcPr anchor="ctr"/>
                </a:tc>
              </a:tr>
              <a:tr h="314163">
                <a:tc>
                  <a:txBody>
                    <a:bodyPr/>
                    <a:lstStyle/>
                    <a:p>
                      <a:pPr algn="ctr"/>
                      <a:r>
                        <a:rPr lang="en-US" sz="1600" b="1" dirty="0" smtClean="0"/>
                        <a:t>1</a:t>
                      </a:r>
                      <a:endParaRPr lang="en-US" sz="1600" b="1" dirty="0"/>
                    </a:p>
                  </a:txBody>
                  <a:tcPr anchor="ctr"/>
                </a:tc>
                <a:tc>
                  <a:txBody>
                    <a:bodyPr/>
                    <a:lstStyle/>
                    <a:p>
                      <a:pPr algn="ctr"/>
                      <a:r>
                        <a:rPr lang="en-US" sz="1600" dirty="0" smtClean="0"/>
                        <a:t>10</a:t>
                      </a:r>
                      <a:endParaRPr lang="en-US" sz="1600" dirty="0"/>
                    </a:p>
                  </a:txBody>
                  <a:tcPr anchor="ctr"/>
                </a:tc>
                <a:tc>
                  <a:txBody>
                    <a:bodyPr/>
                    <a:lstStyle/>
                    <a:p>
                      <a:pPr algn="ctr"/>
                      <a:endParaRPr lang="en-US" sz="1600" dirty="0"/>
                    </a:p>
                  </a:txBody>
                  <a:tcPr anchor="ctr"/>
                </a:tc>
                <a:tc>
                  <a:txBody>
                    <a:bodyPr/>
                    <a:lstStyle/>
                    <a:p>
                      <a:pPr algn="ctr"/>
                      <a:r>
                        <a:rPr lang="en-US" sz="1600" dirty="0" smtClean="0"/>
                        <a:t>5</a:t>
                      </a:r>
                      <a:endParaRPr lang="en-US" sz="1600" dirty="0"/>
                    </a:p>
                  </a:txBody>
                  <a:tcPr anchor="ctr"/>
                </a:tc>
                <a:tc>
                  <a:txBody>
                    <a:bodyPr/>
                    <a:lstStyle/>
                    <a:p>
                      <a:pPr algn="ctr"/>
                      <a:endParaRPr lang="en-US" sz="1600" dirty="0"/>
                    </a:p>
                  </a:txBody>
                  <a:tcPr anchor="ctr"/>
                </a:tc>
              </a:tr>
              <a:tr h="314163">
                <a:tc>
                  <a:txBody>
                    <a:bodyPr/>
                    <a:lstStyle/>
                    <a:p>
                      <a:pPr algn="ctr"/>
                      <a:r>
                        <a:rPr lang="en-US" sz="1600" b="1" dirty="0" smtClean="0"/>
                        <a:t>2</a:t>
                      </a:r>
                      <a:endParaRPr lang="en-US" sz="1600" b="1" dirty="0"/>
                    </a:p>
                  </a:txBody>
                  <a:tcPr anchor="ctr"/>
                </a:tc>
                <a:tc>
                  <a:txBody>
                    <a:bodyPr/>
                    <a:lstStyle/>
                    <a:p>
                      <a:pPr algn="ctr"/>
                      <a:r>
                        <a:rPr lang="en-US" sz="1600" dirty="0" smtClean="0"/>
                        <a:t>18</a:t>
                      </a:r>
                      <a:endParaRPr lang="en-US" sz="1600" dirty="0"/>
                    </a:p>
                  </a:txBody>
                  <a:tcPr anchor="ctr"/>
                </a:tc>
                <a:tc>
                  <a:txBody>
                    <a:bodyPr/>
                    <a:lstStyle/>
                    <a:p>
                      <a:pPr algn="ctr"/>
                      <a:endParaRPr lang="en-US" sz="1600" dirty="0"/>
                    </a:p>
                  </a:txBody>
                  <a:tcPr anchor="ctr"/>
                </a:tc>
                <a:tc>
                  <a:txBody>
                    <a:bodyPr/>
                    <a:lstStyle/>
                    <a:p>
                      <a:pPr algn="ctr"/>
                      <a:r>
                        <a:rPr lang="en-US" sz="1600" dirty="0" smtClean="0"/>
                        <a:t>9</a:t>
                      </a:r>
                      <a:endParaRPr lang="en-US" sz="1600" dirty="0"/>
                    </a:p>
                  </a:txBody>
                  <a:tcPr anchor="ctr"/>
                </a:tc>
                <a:tc>
                  <a:txBody>
                    <a:bodyPr/>
                    <a:lstStyle/>
                    <a:p>
                      <a:pPr algn="ctr"/>
                      <a:endParaRPr lang="en-US" sz="1600"/>
                    </a:p>
                  </a:txBody>
                  <a:tcPr anchor="ctr"/>
                </a:tc>
              </a:tr>
              <a:tr h="314163">
                <a:tc>
                  <a:txBody>
                    <a:bodyPr/>
                    <a:lstStyle/>
                    <a:p>
                      <a:pPr algn="ctr"/>
                      <a:r>
                        <a:rPr lang="en-US" sz="1600" b="1" dirty="0" smtClean="0"/>
                        <a:t>3</a:t>
                      </a:r>
                      <a:endParaRPr lang="en-US" sz="1600" b="1" dirty="0"/>
                    </a:p>
                  </a:txBody>
                  <a:tcPr anchor="ctr"/>
                </a:tc>
                <a:tc>
                  <a:txBody>
                    <a:bodyPr/>
                    <a:lstStyle/>
                    <a:p>
                      <a:pPr algn="ctr"/>
                      <a:r>
                        <a:rPr lang="en-US" sz="1600" dirty="0" smtClean="0"/>
                        <a:t>24</a:t>
                      </a:r>
                      <a:endParaRPr lang="en-US" sz="1600" dirty="0"/>
                    </a:p>
                  </a:txBody>
                  <a:tcPr anchor="ctr"/>
                </a:tc>
                <a:tc>
                  <a:txBody>
                    <a:bodyPr/>
                    <a:lstStyle/>
                    <a:p>
                      <a:pPr algn="ctr"/>
                      <a:endParaRPr lang="en-US" sz="1600" dirty="0"/>
                    </a:p>
                  </a:txBody>
                  <a:tcPr anchor="ctr"/>
                </a:tc>
                <a:tc>
                  <a:txBody>
                    <a:bodyPr/>
                    <a:lstStyle/>
                    <a:p>
                      <a:pPr algn="ctr"/>
                      <a:r>
                        <a:rPr lang="en-US" sz="1600" dirty="0" smtClean="0"/>
                        <a:t>12</a:t>
                      </a:r>
                      <a:endParaRPr lang="en-US" sz="1600" dirty="0"/>
                    </a:p>
                  </a:txBody>
                  <a:tcPr anchor="ctr"/>
                </a:tc>
                <a:tc>
                  <a:txBody>
                    <a:bodyPr/>
                    <a:lstStyle/>
                    <a:p>
                      <a:pPr algn="ctr"/>
                      <a:endParaRPr lang="en-US" sz="1600"/>
                    </a:p>
                  </a:txBody>
                  <a:tcPr anchor="ctr"/>
                </a:tc>
              </a:tr>
              <a:tr h="314163">
                <a:tc>
                  <a:txBody>
                    <a:bodyPr/>
                    <a:lstStyle/>
                    <a:p>
                      <a:pPr algn="ctr"/>
                      <a:r>
                        <a:rPr lang="en-US" sz="1600" b="1" dirty="0" smtClean="0"/>
                        <a:t>4</a:t>
                      </a:r>
                      <a:endParaRPr lang="en-US" sz="1600" b="1" dirty="0"/>
                    </a:p>
                  </a:txBody>
                  <a:tcPr anchor="ctr"/>
                </a:tc>
                <a:tc>
                  <a:txBody>
                    <a:bodyPr/>
                    <a:lstStyle/>
                    <a:p>
                      <a:pPr algn="ctr"/>
                      <a:r>
                        <a:rPr lang="en-US" sz="1600" dirty="0" smtClean="0"/>
                        <a:t>28</a:t>
                      </a:r>
                      <a:endParaRPr lang="en-US" sz="1600" dirty="0"/>
                    </a:p>
                  </a:txBody>
                  <a:tcPr anchor="ctr"/>
                </a:tc>
                <a:tc>
                  <a:txBody>
                    <a:bodyPr/>
                    <a:lstStyle/>
                    <a:p>
                      <a:pPr algn="ctr"/>
                      <a:endParaRPr lang="en-US" sz="1600" dirty="0"/>
                    </a:p>
                  </a:txBody>
                  <a:tcPr anchor="ctr"/>
                </a:tc>
                <a:tc>
                  <a:txBody>
                    <a:bodyPr/>
                    <a:lstStyle/>
                    <a:p>
                      <a:pPr algn="ctr"/>
                      <a:r>
                        <a:rPr lang="en-US" sz="1600" dirty="0" smtClean="0"/>
                        <a:t>14</a:t>
                      </a:r>
                      <a:endParaRPr lang="en-US" sz="1600" dirty="0"/>
                    </a:p>
                  </a:txBody>
                  <a:tcPr anchor="ctr"/>
                </a:tc>
                <a:tc>
                  <a:txBody>
                    <a:bodyPr/>
                    <a:lstStyle/>
                    <a:p>
                      <a:pPr algn="ctr"/>
                      <a:endParaRPr lang="en-US" sz="1600" dirty="0"/>
                    </a:p>
                  </a:txBody>
                  <a:tcPr anchor="ctr"/>
                </a:tc>
              </a:tr>
              <a:tr h="314163">
                <a:tc>
                  <a:txBody>
                    <a:bodyPr/>
                    <a:lstStyle/>
                    <a:p>
                      <a:pPr algn="ctr"/>
                      <a:r>
                        <a:rPr lang="en-US" sz="1600" b="1" dirty="0" smtClean="0"/>
                        <a:t>5</a:t>
                      </a:r>
                      <a:endParaRPr lang="en-US" sz="1600" b="1" dirty="0"/>
                    </a:p>
                  </a:txBody>
                  <a:tcPr anchor="ctr"/>
                </a:tc>
                <a:tc>
                  <a:txBody>
                    <a:bodyPr/>
                    <a:lstStyle/>
                    <a:p>
                      <a:pPr algn="ctr"/>
                      <a:r>
                        <a:rPr lang="en-US" sz="1600" dirty="0" smtClean="0"/>
                        <a:t>30</a:t>
                      </a:r>
                      <a:endParaRPr lang="en-US" sz="1600" dirty="0"/>
                    </a:p>
                  </a:txBody>
                  <a:tcPr anchor="ctr"/>
                </a:tc>
                <a:tc>
                  <a:txBody>
                    <a:bodyPr/>
                    <a:lstStyle/>
                    <a:p>
                      <a:pPr algn="ctr"/>
                      <a:endParaRPr lang="en-US" sz="1600" dirty="0"/>
                    </a:p>
                  </a:txBody>
                  <a:tcPr anchor="ctr"/>
                </a:tc>
                <a:tc>
                  <a:txBody>
                    <a:bodyPr/>
                    <a:lstStyle/>
                    <a:p>
                      <a:pPr algn="ctr"/>
                      <a:r>
                        <a:rPr lang="en-US" sz="1600" dirty="0" smtClean="0"/>
                        <a:t>15</a:t>
                      </a:r>
                      <a:endParaRPr lang="en-US" sz="1600" dirty="0"/>
                    </a:p>
                  </a:txBody>
                  <a:tcPr anchor="ctr"/>
                </a:tc>
                <a:tc>
                  <a:txBody>
                    <a:bodyPr/>
                    <a:lstStyle/>
                    <a:p>
                      <a:pPr algn="ctr"/>
                      <a:endParaRPr lang="en-US" sz="1600" dirty="0"/>
                    </a:p>
                  </a:txBody>
                  <a:tcPr anchor="ctr"/>
                </a:tc>
              </a:tr>
            </a:tbl>
          </a:graphicData>
        </a:graphic>
      </p:graphicFrame>
      <p:sp>
        <p:nvSpPr>
          <p:cNvPr id="8" name="TextBox 7"/>
          <p:cNvSpPr txBox="1"/>
          <p:nvPr/>
        </p:nvSpPr>
        <p:spPr>
          <a:xfrm>
            <a:off x="5605224" y="114300"/>
            <a:ext cx="2014776" cy="523220"/>
          </a:xfrm>
          <a:prstGeom prst="rect">
            <a:avLst/>
          </a:prstGeom>
          <a:noFill/>
        </p:spPr>
        <p:txBody>
          <a:bodyPr vert="horz" wrap="square" rtlCol="0">
            <a:spAutoFit/>
          </a:bodyPr>
          <a:lstStyle/>
          <a:p>
            <a:pPr algn="ctr"/>
            <a:r>
              <a:rPr lang="en-US" sz="1400" i="1" dirty="0" smtClean="0">
                <a:latin typeface="Lucida Sans - 20"/>
              </a:rPr>
              <a:t>The Utility Maximization Rule</a:t>
            </a:r>
            <a:endParaRPr lang="en-US" sz="1400" i="1" dirty="0">
              <a:latin typeface="Lucida Sans - 18"/>
            </a:endParaRPr>
          </a:p>
        </p:txBody>
      </p:sp>
    </p:spTree>
    <p:extLst>
      <p:ext uri="{BB962C8B-B14F-4D97-AF65-F5344CB8AC3E}">
        <p14:creationId xmlns:p14="http://schemas.microsoft.com/office/powerpoint/2010/main" val="84004753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Group 9"/>
          <p:cNvGrpSpPr/>
          <p:nvPr/>
        </p:nvGrpSpPr>
        <p:grpSpPr>
          <a:xfrm>
            <a:off x="0" y="0"/>
            <a:ext cx="9144000" cy="697260"/>
            <a:chOff x="0" y="0"/>
            <a:chExt cx="9144000" cy="836712"/>
          </a:xfrm>
        </p:grpSpPr>
        <p:sp>
          <p:nvSpPr>
            <p:cNvPr id="11" name="Rectangle 10"/>
            <p:cNvSpPr/>
            <p:nvPr/>
          </p:nvSpPr>
          <p:spPr>
            <a:xfrm>
              <a:off x="0" y="0"/>
              <a:ext cx="9144000" cy="836712"/>
            </a:xfrm>
            <a:prstGeom prst="rect">
              <a:avLst/>
            </a:prstGeom>
            <a:gradFill flip="none" rotWithShape="1">
              <a:gsLst>
                <a:gs pos="0">
                  <a:schemeClr val="bg1">
                    <a:lumMod val="75000"/>
                  </a:schemeClr>
                </a:gs>
                <a:gs pos="100000">
                  <a:srgbClr val="FFFFFF"/>
                </a:gs>
              </a:gsLst>
              <a:lin ang="156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Title 20"/>
            <p:cNvSpPr txBox="1">
              <a:spLocks/>
            </p:cNvSpPr>
            <p:nvPr/>
          </p:nvSpPr>
          <p:spPr>
            <a:xfrm>
              <a:off x="35496" y="116632"/>
              <a:ext cx="7416824" cy="596527"/>
            </a:xfrm>
            <a:prstGeom prst="rect">
              <a:avLst/>
            </a:prstGeom>
          </p:spPr>
          <p:txBody>
            <a:bodyPr vert="horz"/>
            <a:lstStyle/>
            <a:p>
              <a:pPr lvl="0">
                <a:spcBef>
                  <a:spcPct val="0"/>
                </a:spcBef>
                <a:defRPr/>
              </a:pPr>
              <a:r>
                <a:rPr kumimoji="0" lang="en-US" sz="2800" b="0" i="0" u="none" strike="noStrike" kern="1200" cap="none" spc="0" normalizeH="0" baseline="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1.6 Theory </a:t>
              </a:r>
              <a:r>
                <a:rPr lang="en-US" sz="1600" noProof="0" dirty="0" smtClean="0">
                  <a:solidFill>
                    <a:schemeClr val="bg1">
                      <a:lumMod val="50000"/>
                    </a:schemeClr>
                  </a:solidFill>
                  <a:effectLst>
                    <a:outerShdw blurRad="50800" dist="38100" dir="2700000" algn="tl" rotWithShape="0">
                      <a:srgbClr val="000000">
                        <a:alpha val="43000"/>
                      </a:srgbClr>
                    </a:outerShdw>
                  </a:effectLst>
                  <a:latin typeface="Gill Sans"/>
                </a:rPr>
                <a:t>of</a:t>
              </a:r>
              <a:r>
                <a:rPr lang="en-US" sz="1600" dirty="0" smtClean="0">
                  <a:solidFill>
                    <a:schemeClr val="bg1">
                      <a:lumMod val="50000"/>
                    </a:schemeClr>
                  </a:solidFill>
                  <a:effectLst>
                    <a:outerShdw blurRad="50800" dist="38100" dir="2700000" algn="tl" rotWithShape="0">
                      <a:srgbClr val="000000">
                        <a:alpha val="43000"/>
                      </a:srgbClr>
                    </a:outerShdw>
                  </a:effectLst>
                  <a:latin typeface="Gill Sans"/>
                </a:rPr>
                <a:t> </a:t>
              </a:r>
              <a:r>
                <a:rPr lang="en-US" sz="2800" dirty="0" smtClean="0">
                  <a:solidFill>
                    <a:srgbClr val="0000FF"/>
                  </a:solidFill>
                  <a:effectLst>
                    <a:outerShdw blurRad="50800" dist="38100" dir="2700000" algn="tl" rotWithShape="0">
                      <a:srgbClr val="000000">
                        <a:alpha val="43000"/>
                      </a:srgbClr>
                    </a:outerShdw>
                  </a:effectLst>
                  <a:latin typeface="Gill Sans"/>
                  <a:ea typeface="+mj-ea"/>
                  <a:cs typeface="+mj-cs"/>
                </a:rPr>
                <a:t>Consumer Behavior</a:t>
              </a:r>
              <a:endParaRPr kumimoji="0" lang="en-US" sz="2800" b="0" i="0" u="none" strike="noStrike" kern="1200" cap="none" spc="0" normalizeH="0" baseline="0" noProof="0" dirty="0" smtClean="0">
                <a:ln>
                  <a:noFill/>
                </a:ln>
                <a:solidFill>
                  <a:srgbClr val="0000FF"/>
                </a:solidFill>
                <a:effectLst>
                  <a:outerShdw blurRad="50800" dist="38100" dir="2700000" algn="tl" rotWithShape="0">
                    <a:srgbClr val="000000">
                      <a:alpha val="43000"/>
                    </a:srgbClr>
                  </a:outerShdw>
                </a:effectLst>
                <a:uLnTx/>
                <a:uFillTx/>
                <a:latin typeface="Gill Sans"/>
                <a:ea typeface="+mj-ea"/>
                <a:cs typeface="+mj-cs"/>
              </a:endParaRPr>
            </a:p>
          </p:txBody>
        </p:sp>
        <p:pic>
          <p:nvPicPr>
            <p:cNvPr id="14" name="Content Placeholder 28" descr="WW badge.jpg"/>
            <p:cNvPicPr>
              <a:picLocks noChangeAspect="1"/>
            </p:cNvPicPr>
            <p:nvPr/>
          </p:nvPicPr>
          <p:blipFill>
            <a:blip r:embed="rId2"/>
            <a:stretch>
              <a:fillRect/>
            </a:stretch>
          </p:blipFill>
          <p:spPr>
            <a:xfrm>
              <a:off x="7740352" y="116632"/>
              <a:ext cx="1192088" cy="524519"/>
            </a:xfrm>
            <a:prstGeom prst="rect">
              <a:avLst/>
            </a:prstGeom>
          </p:spPr>
        </p:pic>
      </p:grpSp>
      <mc:AlternateContent xmlns:mc="http://schemas.openxmlformats.org/markup-compatibility/2006" xmlns:a14="http://schemas.microsoft.com/office/drawing/2010/main">
        <mc:Choice Requires="a14">
          <p:sp>
            <p:nvSpPr>
              <p:cNvPr id="3" name="TextBox 2"/>
              <p:cNvSpPr txBox="1"/>
              <p:nvPr/>
            </p:nvSpPr>
            <p:spPr>
              <a:xfrm>
                <a:off x="0" y="723900"/>
                <a:ext cx="9144000" cy="2751651"/>
              </a:xfrm>
              <a:prstGeom prst="rect">
                <a:avLst/>
              </a:prstGeom>
              <a:noFill/>
            </p:spPr>
            <p:txBody>
              <a:bodyPr wrap="square" rtlCol="0">
                <a:spAutoFit/>
              </a:bodyPr>
              <a:lstStyle/>
              <a:p>
                <a:r>
                  <a:rPr lang="en-US" sz="2400" dirty="0" smtClean="0">
                    <a:solidFill>
                      <a:srgbClr val="FF0000"/>
                    </a:solidFill>
                  </a:rPr>
                  <a:t>The Utility Maximization Rule</a:t>
                </a:r>
              </a:p>
              <a:p>
                <a:r>
                  <a:rPr lang="en-US" dirty="0" smtClean="0"/>
                  <a:t>At first glance, it may appear that you should spend all your money on Widgets, because they clearly provide more total utility than </a:t>
                </a:r>
                <a:r>
                  <a:rPr lang="en-US" dirty="0"/>
                  <a:t>R</a:t>
                </a:r>
                <a:r>
                  <a:rPr lang="en-US" dirty="0" smtClean="0"/>
                  <a:t>obotrons. But  this would be a mistake, because Widgets also cost more than robotrons. Instead, there is a simple rule to follow to maximize utility:</a:t>
                </a:r>
              </a:p>
              <a:p>
                <a:r>
                  <a:rPr lang="en-US" b="1" i="1" dirty="0" smtClean="0">
                    <a:solidFill>
                      <a:srgbClr val="0000CC"/>
                    </a:solidFill>
                  </a:rPr>
                  <a:t>The Utility Maximization Rule: </a:t>
                </a:r>
                <a:r>
                  <a:rPr lang="en-US" i="1" dirty="0" smtClean="0">
                    <a:solidFill>
                      <a:srgbClr val="0000CC"/>
                    </a:solidFill>
                  </a:rPr>
                  <a:t>To maximize your total utility, you should instead consume the combination of good that maximizes your marginal utility per dollar spent, so that:</a:t>
                </a:r>
              </a:p>
              <a:p>
                <a:pPr algn="ctr"/>
                <a14:m>
                  <m:oMathPara xmlns:m="http://schemas.openxmlformats.org/officeDocument/2006/math">
                    <m:oMathParaPr>
                      <m:jc m:val="centerGroup"/>
                    </m:oMathParaPr>
                    <m:oMath xmlns:m="http://schemas.openxmlformats.org/officeDocument/2006/math">
                      <m:f>
                        <m:fPr>
                          <m:ctrlPr>
                            <a:rPr lang="en-US" sz="2000" i="1" smtClean="0">
                              <a:solidFill>
                                <a:srgbClr val="0000CC"/>
                              </a:solidFill>
                              <a:latin typeface="Cambria Math"/>
                            </a:rPr>
                          </m:ctrlPr>
                        </m:fPr>
                        <m:num>
                          <m:sSub>
                            <m:sSubPr>
                              <m:ctrlPr>
                                <a:rPr lang="en-US" sz="2000" i="1" smtClean="0">
                                  <a:solidFill>
                                    <a:srgbClr val="0000CC"/>
                                  </a:solidFill>
                                  <a:latin typeface="Cambria Math"/>
                                </a:rPr>
                              </m:ctrlPr>
                            </m:sSubPr>
                            <m:e>
                              <m:r>
                                <a:rPr lang="en-US" sz="2000" b="0" i="1" smtClean="0">
                                  <a:solidFill>
                                    <a:srgbClr val="0000CC"/>
                                  </a:solidFill>
                                  <a:latin typeface="Cambria Math"/>
                                </a:rPr>
                                <m:t>𝑀𝑈</m:t>
                              </m:r>
                            </m:e>
                            <m:sub>
                              <m:r>
                                <a:rPr lang="en-US" sz="2000" b="0" i="1" smtClean="0">
                                  <a:solidFill>
                                    <a:srgbClr val="0000CC"/>
                                  </a:solidFill>
                                  <a:latin typeface="Cambria Math"/>
                                </a:rPr>
                                <m:t>𝑤</m:t>
                              </m:r>
                            </m:sub>
                          </m:sSub>
                        </m:num>
                        <m:den>
                          <m:sSub>
                            <m:sSubPr>
                              <m:ctrlPr>
                                <a:rPr lang="en-US" sz="2000" i="1" smtClean="0">
                                  <a:solidFill>
                                    <a:srgbClr val="0000CC"/>
                                  </a:solidFill>
                                  <a:latin typeface="Cambria Math"/>
                                </a:rPr>
                              </m:ctrlPr>
                            </m:sSubPr>
                            <m:e>
                              <m:r>
                                <a:rPr lang="en-US" sz="2000" b="0" i="1" smtClean="0">
                                  <a:solidFill>
                                    <a:srgbClr val="0000CC"/>
                                  </a:solidFill>
                                  <a:latin typeface="Cambria Math"/>
                                </a:rPr>
                                <m:t>𝑃</m:t>
                              </m:r>
                            </m:e>
                            <m:sub>
                              <m:r>
                                <a:rPr lang="en-US" sz="2000" b="0" i="1" smtClean="0">
                                  <a:solidFill>
                                    <a:srgbClr val="0000CC"/>
                                  </a:solidFill>
                                  <a:latin typeface="Cambria Math"/>
                                </a:rPr>
                                <m:t>𝑤</m:t>
                              </m:r>
                            </m:sub>
                          </m:sSub>
                        </m:den>
                      </m:f>
                      <m:r>
                        <a:rPr lang="en-US" sz="2000" b="0" i="1" smtClean="0">
                          <a:solidFill>
                            <a:srgbClr val="0000CC"/>
                          </a:solidFill>
                          <a:latin typeface="Cambria Math"/>
                        </a:rPr>
                        <m:t>=</m:t>
                      </m:r>
                      <m:f>
                        <m:fPr>
                          <m:ctrlPr>
                            <a:rPr lang="en-US" sz="2000" i="1">
                              <a:solidFill>
                                <a:srgbClr val="0000CC"/>
                              </a:solidFill>
                              <a:latin typeface="Cambria Math"/>
                            </a:rPr>
                          </m:ctrlPr>
                        </m:fPr>
                        <m:num>
                          <m:sSub>
                            <m:sSubPr>
                              <m:ctrlPr>
                                <a:rPr lang="en-US" sz="2000" i="1">
                                  <a:solidFill>
                                    <a:srgbClr val="0000CC"/>
                                  </a:solidFill>
                                  <a:latin typeface="Cambria Math"/>
                                </a:rPr>
                              </m:ctrlPr>
                            </m:sSubPr>
                            <m:e>
                              <m:r>
                                <a:rPr lang="en-US" sz="2000" i="1">
                                  <a:solidFill>
                                    <a:srgbClr val="0000CC"/>
                                  </a:solidFill>
                                  <a:latin typeface="Cambria Math"/>
                                </a:rPr>
                                <m:t>𝑀𝑈</m:t>
                              </m:r>
                            </m:e>
                            <m:sub>
                              <m:r>
                                <a:rPr lang="en-US" sz="2000" b="0" i="1" smtClean="0">
                                  <a:solidFill>
                                    <a:srgbClr val="0000CC"/>
                                  </a:solidFill>
                                  <a:latin typeface="Cambria Math"/>
                                </a:rPr>
                                <m:t>𝑟</m:t>
                              </m:r>
                            </m:sub>
                          </m:sSub>
                        </m:num>
                        <m:den>
                          <m:sSub>
                            <m:sSubPr>
                              <m:ctrlPr>
                                <a:rPr lang="en-US" sz="2000" i="1" smtClean="0">
                                  <a:solidFill>
                                    <a:srgbClr val="0000CC"/>
                                  </a:solidFill>
                                  <a:latin typeface="Cambria Math"/>
                                </a:rPr>
                              </m:ctrlPr>
                            </m:sSubPr>
                            <m:e>
                              <m:r>
                                <a:rPr lang="en-US" sz="2000" b="0" i="1" smtClean="0">
                                  <a:solidFill>
                                    <a:srgbClr val="0000CC"/>
                                  </a:solidFill>
                                  <a:latin typeface="Cambria Math"/>
                                </a:rPr>
                                <m:t>𝑃</m:t>
                              </m:r>
                            </m:e>
                            <m:sub>
                              <m:r>
                                <a:rPr lang="en-US" sz="2000" b="0" i="1" smtClean="0">
                                  <a:solidFill>
                                    <a:srgbClr val="0000CC"/>
                                  </a:solidFill>
                                  <a:latin typeface="Cambria Math"/>
                                </a:rPr>
                                <m:t>𝑟</m:t>
                              </m:r>
                            </m:sub>
                          </m:sSub>
                        </m:den>
                      </m:f>
                      <m:r>
                        <a:rPr lang="en-US" sz="2000" b="0" i="1" smtClean="0">
                          <a:solidFill>
                            <a:srgbClr val="0000CC"/>
                          </a:solidFill>
                          <a:latin typeface="Cambria Math"/>
                        </a:rPr>
                        <m:t>…</m:t>
                      </m:r>
                      <m:r>
                        <a:rPr lang="en-US" sz="2000" b="0" i="1" smtClean="0">
                          <a:solidFill>
                            <a:srgbClr val="0000CC"/>
                          </a:solidFill>
                          <a:latin typeface="Cambria Math"/>
                        </a:rPr>
                        <m:t>𝑎𝑛𝑑</m:t>
                      </m:r>
                      <m:r>
                        <a:rPr lang="en-US" sz="2000" b="0" i="1" smtClean="0">
                          <a:solidFill>
                            <a:srgbClr val="0000CC"/>
                          </a:solidFill>
                          <a:latin typeface="Cambria Math"/>
                        </a:rPr>
                        <m:t> </m:t>
                      </m:r>
                      <m:r>
                        <a:rPr lang="en-US" sz="2000" b="0" i="1" smtClean="0">
                          <a:solidFill>
                            <a:srgbClr val="0000CC"/>
                          </a:solidFill>
                          <a:latin typeface="Cambria Math"/>
                        </a:rPr>
                        <m:t>𝑠𝑜</m:t>
                      </m:r>
                      <m:r>
                        <a:rPr lang="en-US" sz="2000" b="0" i="1" smtClean="0">
                          <a:solidFill>
                            <a:srgbClr val="0000CC"/>
                          </a:solidFill>
                          <a:latin typeface="Cambria Math"/>
                        </a:rPr>
                        <m:t> </m:t>
                      </m:r>
                      <m:r>
                        <a:rPr lang="en-US" sz="2000" b="0" i="1" smtClean="0">
                          <a:solidFill>
                            <a:srgbClr val="0000CC"/>
                          </a:solidFill>
                          <a:latin typeface="Cambria Math"/>
                        </a:rPr>
                        <m:t>𝑜𝑛</m:t>
                      </m:r>
                      <m:r>
                        <a:rPr lang="en-US" sz="2000" b="0" i="1" smtClean="0">
                          <a:solidFill>
                            <a:srgbClr val="0000CC"/>
                          </a:solidFill>
                          <a:latin typeface="Cambria Math"/>
                        </a:rPr>
                        <m:t> </m:t>
                      </m:r>
                      <m:r>
                        <a:rPr lang="en-US" sz="2000" b="0" i="1" smtClean="0">
                          <a:solidFill>
                            <a:srgbClr val="0000CC"/>
                          </a:solidFill>
                          <a:latin typeface="Cambria Math"/>
                        </a:rPr>
                        <m:t>𝑤𝑖𝑡h</m:t>
                      </m:r>
                      <m:r>
                        <a:rPr lang="en-US" sz="2000" b="0" i="1" smtClean="0">
                          <a:solidFill>
                            <a:srgbClr val="0000CC"/>
                          </a:solidFill>
                          <a:latin typeface="Cambria Math"/>
                        </a:rPr>
                        <m:t> </m:t>
                      </m:r>
                      <m:r>
                        <a:rPr lang="en-US" sz="2000" b="0" i="1" smtClean="0">
                          <a:solidFill>
                            <a:srgbClr val="0000CC"/>
                          </a:solidFill>
                          <a:latin typeface="Cambria Math"/>
                        </a:rPr>
                        <m:t>𝑜𝑡h𝑒𝑟</m:t>
                      </m:r>
                      <m:r>
                        <a:rPr lang="en-US" sz="2000" b="0" i="1" smtClean="0">
                          <a:solidFill>
                            <a:srgbClr val="0000CC"/>
                          </a:solidFill>
                          <a:latin typeface="Cambria Math"/>
                        </a:rPr>
                        <m:t> </m:t>
                      </m:r>
                      <m:r>
                        <a:rPr lang="en-US" sz="2000" b="0" i="1" smtClean="0">
                          <a:solidFill>
                            <a:srgbClr val="0000CC"/>
                          </a:solidFill>
                          <a:latin typeface="Cambria Math"/>
                        </a:rPr>
                        <m:t>𝑔𝑜𝑜𝑑𝑠</m:t>
                      </m:r>
                    </m:oMath>
                  </m:oMathPara>
                </a14:m>
                <a:endParaRPr lang="en-US" sz="1600" i="1" dirty="0" smtClean="0">
                  <a:solidFill>
                    <a:srgbClr val="0000CC"/>
                  </a:solidFill>
                </a:endParaRPr>
              </a:p>
              <a:p>
                <a:r>
                  <a:rPr lang="en-US" i="1" dirty="0" smtClean="0">
                    <a:solidFill>
                      <a:schemeClr val="tx1">
                        <a:lumMod val="65000"/>
                        <a:lumOff val="35000"/>
                      </a:schemeClr>
                    </a:solidFill>
                  </a:rPr>
                  <a:t>With this rule in mind calculate the marginal utility per dollar spent on Widgets and Robotrons:</a:t>
                </a:r>
                <a:endParaRPr lang="en-US" i="1" dirty="0">
                  <a:solidFill>
                    <a:schemeClr val="tx1">
                      <a:lumMod val="65000"/>
                      <a:lumOff val="35000"/>
                    </a:schemeClr>
                  </a:solidFill>
                </a:endParaRPr>
              </a:p>
            </p:txBody>
          </p:sp>
        </mc:Choice>
        <mc:Fallback xmlns="">
          <p:sp>
            <p:nvSpPr>
              <p:cNvPr id="3" name="TextBox 2"/>
              <p:cNvSpPr txBox="1">
                <a:spLocks noRot="1" noChangeAspect="1" noMove="1" noResize="1" noEditPoints="1" noAdjustHandles="1" noChangeArrowheads="1" noChangeShapeType="1" noTextEdit="1"/>
              </p:cNvSpPr>
              <p:nvPr/>
            </p:nvSpPr>
            <p:spPr>
              <a:xfrm>
                <a:off x="0" y="723900"/>
                <a:ext cx="9144000" cy="2751651"/>
              </a:xfrm>
              <a:prstGeom prst="rect">
                <a:avLst/>
              </a:prstGeom>
              <a:blipFill rotWithShape="1">
                <a:blip r:embed="rId3"/>
                <a:stretch>
                  <a:fillRect l="-1000" t="-1774" r="-200" b="-2661"/>
                </a:stretch>
              </a:blipFill>
            </p:spPr>
            <p:txBody>
              <a:bodyPr/>
              <a:lstStyle/>
              <a:p>
                <a:r>
                  <a:rPr lang="en-US">
                    <a:noFill/>
                  </a:rPr>
                  <a:t> </a:t>
                </a:r>
              </a:p>
            </p:txBody>
          </p:sp>
        </mc:Fallback>
      </mc:AlternateContent>
      <p:graphicFrame>
        <p:nvGraphicFramePr>
          <p:cNvPr id="2" name="Table 1"/>
          <p:cNvGraphicFramePr>
            <a:graphicFrameLocks noGrp="1"/>
          </p:cNvGraphicFramePr>
          <p:nvPr>
            <p:extLst>
              <p:ext uri="{D42A27DB-BD31-4B8C-83A1-F6EECF244321}">
                <p14:modId xmlns:p14="http://schemas.microsoft.com/office/powerpoint/2010/main" val="351282779"/>
              </p:ext>
            </p:extLst>
          </p:nvPr>
        </p:nvGraphicFramePr>
        <p:xfrm>
          <a:off x="0" y="3482340"/>
          <a:ext cx="9144002" cy="2194560"/>
        </p:xfrm>
        <a:graphic>
          <a:graphicData uri="http://schemas.openxmlformats.org/drawingml/2006/table">
            <a:tbl>
              <a:tblPr firstRow="1" bandRow="1">
                <a:tableStyleId>{5C22544A-7EE6-4342-B048-85BDC9FD1C3A}</a:tableStyleId>
              </a:tblPr>
              <a:tblGrid>
                <a:gridCol w="1306286"/>
                <a:gridCol w="1306286"/>
                <a:gridCol w="1306286"/>
                <a:gridCol w="1306286"/>
                <a:gridCol w="1306286"/>
                <a:gridCol w="1306286"/>
                <a:gridCol w="1306286"/>
              </a:tblGrid>
              <a:tr h="280851">
                <a:tc rowSpan="2">
                  <a:txBody>
                    <a:bodyPr/>
                    <a:lstStyle/>
                    <a:p>
                      <a:pPr algn="ctr"/>
                      <a:r>
                        <a:rPr lang="en-US" sz="1600" dirty="0" smtClean="0"/>
                        <a:t>Quantity</a:t>
                      </a:r>
                      <a:endParaRPr lang="en-US" sz="1600" dirty="0"/>
                    </a:p>
                  </a:txBody>
                  <a:tcPr anchor="ctr"/>
                </a:tc>
                <a:tc gridSpan="3">
                  <a:txBody>
                    <a:bodyPr/>
                    <a:lstStyle/>
                    <a:p>
                      <a:pPr algn="ctr"/>
                      <a:r>
                        <a:rPr lang="en-US" sz="1600" dirty="0" smtClean="0"/>
                        <a:t>Widgets: Pw=$5</a:t>
                      </a:r>
                      <a:endParaRPr lang="en-US" sz="1600" dirty="0"/>
                    </a:p>
                  </a:txBody>
                  <a:tcPr anchor="ctr"/>
                </a:tc>
                <a:tc hMerge="1">
                  <a:txBody>
                    <a:bodyPr/>
                    <a:lstStyle/>
                    <a:p>
                      <a:pPr algn="ctr"/>
                      <a:endParaRPr lang="en-US" dirty="0"/>
                    </a:p>
                  </a:txBody>
                  <a:tcPr anchor="ctr"/>
                </a:tc>
                <a:tc hMerge="1">
                  <a:txBody>
                    <a:bodyPr/>
                    <a:lstStyle/>
                    <a:p>
                      <a:pPr algn="ctr"/>
                      <a:endParaRPr lang="en-US" sz="1600" dirty="0"/>
                    </a:p>
                  </a:txBody>
                  <a:tcPr anchor="ctr"/>
                </a:tc>
                <a:tc gridSpan="3">
                  <a:txBody>
                    <a:bodyPr/>
                    <a:lstStyle/>
                    <a:p>
                      <a:pPr algn="ctr"/>
                      <a:r>
                        <a:rPr lang="en-US" sz="1600" dirty="0" smtClean="0"/>
                        <a:t>Robotrons: </a:t>
                      </a:r>
                      <a:r>
                        <a:rPr lang="en-US" sz="1600" dirty="0" err="1" smtClean="0"/>
                        <a:t>Pr</a:t>
                      </a:r>
                      <a:r>
                        <a:rPr lang="en-US" sz="1600" dirty="0" smtClean="0"/>
                        <a:t>=$2</a:t>
                      </a:r>
                      <a:endParaRPr lang="en-US" sz="1600" dirty="0"/>
                    </a:p>
                  </a:txBody>
                  <a:tcPr anchor="ctr"/>
                </a:tc>
                <a:tc hMerge="1">
                  <a:txBody>
                    <a:bodyPr/>
                    <a:lstStyle/>
                    <a:p>
                      <a:pPr algn="ctr"/>
                      <a:endParaRPr lang="en-US" dirty="0"/>
                    </a:p>
                  </a:txBody>
                  <a:tcPr anchor="ctr"/>
                </a:tc>
                <a:tc hMerge="1">
                  <a:txBody>
                    <a:bodyPr/>
                    <a:lstStyle/>
                    <a:p>
                      <a:pPr algn="ctr"/>
                      <a:endParaRPr lang="en-US" sz="1600" dirty="0"/>
                    </a:p>
                  </a:txBody>
                  <a:tcPr anchor="ctr"/>
                </a:tc>
              </a:tr>
              <a:tr h="280851">
                <a:tc vMerge="1">
                  <a:txBody>
                    <a:bodyPr/>
                    <a:lstStyle/>
                    <a:p>
                      <a:pPr algn="ctr"/>
                      <a:endParaRPr lang="en-US" sz="1600" b="1" dirty="0"/>
                    </a:p>
                  </a:txBody>
                  <a:tcPr anchor="ctr"/>
                </a:tc>
                <a:tc>
                  <a:txBody>
                    <a:bodyPr/>
                    <a:lstStyle/>
                    <a:p>
                      <a:pPr algn="ctr"/>
                      <a:r>
                        <a:rPr lang="en-US" sz="1600" b="1" dirty="0" smtClean="0">
                          <a:solidFill>
                            <a:srgbClr val="FF0000"/>
                          </a:solidFill>
                        </a:rPr>
                        <a:t>TU</a:t>
                      </a:r>
                      <a:endParaRPr lang="en-US" sz="1600" b="1" dirty="0">
                        <a:solidFill>
                          <a:srgbClr val="FF0000"/>
                        </a:solidFill>
                      </a:endParaRPr>
                    </a:p>
                  </a:txBody>
                  <a:tcPr anchor="ctr"/>
                </a:tc>
                <a:tc>
                  <a:txBody>
                    <a:bodyPr/>
                    <a:lstStyle/>
                    <a:p>
                      <a:pPr algn="ctr"/>
                      <a:r>
                        <a:rPr lang="en-US" sz="1600" b="1" dirty="0" smtClean="0">
                          <a:solidFill>
                            <a:srgbClr val="FF0000"/>
                          </a:solidFill>
                        </a:rPr>
                        <a:t>MU</a:t>
                      </a:r>
                      <a:endParaRPr lang="en-US" sz="1600" b="1" dirty="0">
                        <a:solidFill>
                          <a:srgbClr val="FF0000"/>
                        </a:solidFill>
                      </a:endParaRPr>
                    </a:p>
                  </a:txBody>
                  <a:tcPr anchor="ctr"/>
                </a:tc>
                <a:tc>
                  <a:txBody>
                    <a:bodyPr/>
                    <a:lstStyle/>
                    <a:p>
                      <a:pPr algn="ctr"/>
                      <a:r>
                        <a:rPr lang="en-US" sz="1600" b="1" dirty="0" smtClean="0">
                          <a:solidFill>
                            <a:srgbClr val="FF0000"/>
                          </a:solidFill>
                        </a:rPr>
                        <a:t>MU/P</a:t>
                      </a:r>
                      <a:endParaRPr lang="en-US" sz="1600" b="1" dirty="0">
                        <a:solidFill>
                          <a:srgbClr val="FF0000"/>
                        </a:solidFill>
                      </a:endParaRPr>
                    </a:p>
                  </a:txBody>
                  <a:tcPr anchor="ctr"/>
                </a:tc>
                <a:tc>
                  <a:txBody>
                    <a:bodyPr/>
                    <a:lstStyle/>
                    <a:p>
                      <a:pPr algn="ctr"/>
                      <a:r>
                        <a:rPr lang="en-US" sz="1600" b="1" dirty="0" smtClean="0">
                          <a:solidFill>
                            <a:srgbClr val="FF0000"/>
                          </a:solidFill>
                        </a:rPr>
                        <a:t>TU </a:t>
                      </a:r>
                      <a:endParaRPr lang="en-US" sz="1600" b="1" dirty="0">
                        <a:solidFill>
                          <a:srgbClr val="FF0000"/>
                        </a:solidFill>
                      </a:endParaRPr>
                    </a:p>
                  </a:txBody>
                  <a:tcPr anchor="ctr"/>
                </a:tc>
                <a:tc>
                  <a:txBody>
                    <a:bodyPr/>
                    <a:lstStyle/>
                    <a:p>
                      <a:pPr algn="ctr"/>
                      <a:r>
                        <a:rPr lang="en-US" sz="1600" b="1" dirty="0" smtClean="0">
                          <a:solidFill>
                            <a:srgbClr val="FF0000"/>
                          </a:solidFill>
                        </a:rPr>
                        <a:t>MU</a:t>
                      </a:r>
                      <a:endParaRPr lang="en-US" sz="1600" b="1" dirty="0">
                        <a:solidFill>
                          <a:srgbClr val="FF0000"/>
                        </a:solidFill>
                      </a:endParaRPr>
                    </a:p>
                  </a:txBody>
                  <a:tcPr anchor="ctr"/>
                </a:tc>
                <a:tc>
                  <a:txBody>
                    <a:bodyPr/>
                    <a:lstStyle/>
                    <a:p>
                      <a:pPr algn="ctr"/>
                      <a:r>
                        <a:rPr lang="en-US" sz="1600" b="1" dirty="0" smtClean="0">
                          <a:solidFill>
                            <a:srgbClr val="FF0000"/>
                          </a:solidFill>
                        </a:rPr>
                        <a:t>MU/P</a:t>
                      </a:r>
                      <a:endParaRPr lang="en-US" sz="1600" b="1" dirty="0">
                        <a:solidFill>
                          <a:srgbClr val="FF0000"/>
                        </a:solidFill>
                      </a:endParaRPr>
                    </a:p>
                  </a:txBody>
                  <a:tcPr anchor="ctr"/>
                </a:tc>
              </a:tr>
              <a:tr h="280851">
                <a:tc>
                  <a:txBody>
                    <a:bodyPr/>
                    <a:lstStyle/>
                    <a:p>
                      <a:pPr algn="ctr"/>
                      <a:r>
                        <a:rPr lang="en-US" sz="1400" b="1" dirty="0" smtClean="0"/>
                        <a:t>1</a:t>
                      </a:r>
                      <a:endParaRPr lang="en-US" sz="1400" b="1" dirty="0"/>
                    </a:p>
                  </a:txBody>
                  <a:tcPr anchor="ctr"/>
                </a:tc>
                <a:tc>
                  <a:txBody>
                    <a:bodyPr/>
                    <a:lstStyle/>
                    <a:p>
                      <a:pPr algn="ctr"/>
                      <a:r>
                        <a:rPr lang="en-US" sz="1400" dirty="0" smtClean="0"/>
                        <a:t>10</a:t>
                      </a:r>
                      <a:endParaRPr lang="en-US" sz="1400" dirty="0"/>
                    </a:p>
                  </a:txBody>
                  <a:tcPr anchor="ctr"/>
                </a:tc>
                <a:tc>
                  <a:txBody>
                    <a:bodyPr/>
                    <a:lstStyle/>
                    <a:p>
                      <a:pPr algn="ctr"/>
                      <a:r>
                        <a:rPr lang="en-US" sz="1400" dirty="0" smtClean="0"/>
                        <a:t>10</a:t>
                      </a:r>
                      <a:endParaRPr lang="en-US" sz="1400" dirty="0"/>
                    </a:p>
                  </a:txBody>
                  <a:tcPr anchor="ctr"/>
                </a:tc>
                <a:tc>
                  <a:txBody>
                    <a:bodyPr/>
                    <a:lstStyle/>
                    <a:p>
                      <a:pPr algn="ctr"/>
                      <a:endParaRPr lang="en-US" sz="1400" dirty="0"/>
                    </a:p>
                  </a:txBody>
                  <a:tcPr anchor="ctr"/>
                </a:tc>
                <a:tc>
                  <a:txBody>
                    <a:bodyPr/>
                    <a:lstStyle/>
                    <a:p>
                      <a:pPr algn="ctr"/>
                      <a:r>
                        <a:rPr lang="en-US" sz="1400" dirty="0" smtClean="0"/>
                        <a:t>5</a:t>
                      </a:r>
                      <a:endParaRPr lang="en-US" sz="1400" dirty="0"/>
                    </a:p>
                  </a:txBody>
                  <a:tcPr anchor="ctr"/>
                </a:tc>
                <a:tc>
                  <a:txBody>
                    <a:bodyPr/>
                    <a:lstStyle/>
                    <a:p>
                      <a:pPr algn="ctr"/>
                      <a:r>
                        <a:rPr lang="en-US" sz="1400" dirty="0" smtClean="0"/>
                        <a:t>5</a:t>
                      </a:r>
                      <a:endParaRPr lang="en-US" sz="1400" dirty="0"/>
                    </a:p>
                  </a:txBody>
                  <a:tcPr anchor="ctr"/>
                </a:tc>
                <a:tc>
                  <a:txBody>
                    <a:bodyPr/>
                    <a:lstStyle/>
                    <a:p>
                      <a:pPr algn="ctr"/>
                      <a:endParaRPr lang="en-US" sz="1400" dirty="0"/>
                    </a:p>
                  </a:txBody>
                  <a:tcPr anchor="ctr"/>
                </a:tc>
              </a:tr>
              <a:tr h="280851">
                <a:tc>
                  <a:txBody>
                    <a:bodyPr/>
                    <a:lstStyle/>
                    <a:p>
                      <a:pPr algn="ctr"/>
                      <a:r>
                        <a:rPr lang="en-US" sz="1400" b="1" dirty="0" smtClean="0"/>
                        <a:t>2</a:t>
                      </a:r>
                      <a:endParaRPr lang="en-US" sz="1400" b="1" dirty="0"/>
                    </a:p>
                  </a:txBody>
                  <a:tcPr anchor="ctr"/>
                </a:tc>
                <a:tc>
                  <a:txBody>
                    <a:bodyPr/>
                    <a:lstStyle/>
                    <a:p>
                      <a:pPr algn="ctr"/>
                      <a:r>
                        <a:rPr lang="en-US" sz="1400" dirty="0" smtClean="0"/>
                        <a:t>18</a:t>
                      </a:r>
                      <a:endParaRPr lang="en-US" sz="1400" dirty="0"/>
                    </a:p>
                  </a:txBody>
                  <a:tcPr anchor="ctr"/>
                </a:tc>
                <a:tc>
                  <a:txBody>
                    <a:bodyPr/>
                    <a:lstStyle/>
                    <a:p>
                      <a:pPr algn="ctr"/>
                      <a:r>
                        <a:rPr lang="en-US" sz="1400" dirty="0" smtClean="0"/>
                        <a:t>8</a:t>
                      </a:r>
                      <a:endParaRPr lang="en-US" sz="1400" dirty="0"/>
                    </a:p>
                  </a:txBody>
                  <a:tcPr anchor="ctr"/>
                </a:tc>
                <a:tc>
                  <a:txBody>
                    <a:bodyPr/>
                    <a:lstStyle/>
                    <a:p>
                      <a:pPr algn="ctr"/>
                      <a:endParaRPr lang="en-US" sz="1400" dirty="0"/>
                    </a:p>
                  </a:txBody>
                  <a:tcPr anchor="ctr"/>
                </a:tc>
                <a:tc>
                  <a:txBody>
                    <a:bodyPr/>
                    <a:lstStyle/>
                    <a:p>
                      <a:pPr algn="ctr"/>
                      <a:r>
                        <a:rPr lang="en-US" sz="1400" dirty="0" smtClean="0"/>
                        <a:t>9</a:t>
                      </a:r>
                      <a:endParaRPr lang="en-US" sz="1400" dirty="0"/>
                    </a:p>
                  </a:txBody>
                  <a:tcPr anchor="ctr"/>
                </a:tc>
                <a:tc>
                  <a:txBody>
                    <a:bodyPr/>
                    <a:lstStyle/>
                    <a:p>
                      <a:pPr algn="ctr"/>
                      <a:r>
                        <a:rPr lang="en-US" sz="1400" dirty="0" smtClean="0"/>
                        <a:t>4</a:t>
                      </a:r>
                      <a:endParaRPr lang="en-US" sz="1400" dirty="0"/>
                    </a:p>
                  </a:txBody>
                  <a:tcPr anchor="ctr"/>
                </a:tc>
                <a:tc>
                  <a:txBody>
                    <a:bodyPr/>
                    <a:lstStyle/>
                    <a:p>
                      <a:pPr algn="ctr"/>
                      <a:endParaRPr lang="en-US" sz="1400" dirty="0"/>
                    </a:p>
                  </a:txBody>
                  <a:tcPr anchor="ctr"/>
                </a:tc>
              </a:tr>
              <a:tr h="280851">
                <a:tc>
                  <a:txBody>
                    <a:bodyPr/>
                    <a:lstStyle/>
                    <a:p>
                      <a:pPr algn="ctr"/>
                      <a:r>
                        <a:rPr lang="en-US" sz="1400" b="1" dirty="0" smtClean="0"/>
                        <a:t>3</a:t>
                      </a:r>
                      <a:endParaRPr lang="en-US" sz="1400" b="1" dirty="0"/>
                    </a:p>
                  </a:txBody>
                  <a:tcPr anchor="ctr"/>
                </a:tc>
                <a:tc>
                  <a:txBody>
                    <a:bodyPr/>
                    <a:lstStyle/>
                    <a:p>
                      <a:pPr algn="ctr"/>
                      <a:r>
                        <a:rPr lang="en-US" sz="1400" dirty="0" smtClean="0"/>
                        <a:t>24</a:t>
                      </a:r>
                      <a:endParaRPr lang="en-US" sz="1400" dirty="0"/>
                    </a:p>
                  </a:txBody>
                  <a:tcPr anchor="ctr"/>
                </a:tc>
                <a:tc>
                  <a:txBody>
                    <a:bodyPr/>
                    <a:lstStyle/>
                    <a:p>
                      <a:pPr algn="ctr"/>
                      <a:r>
                        <a:rPr lang="en-US" sz="1400" dirty="0" smtClean="0"/>
                        <a:t>6</a:t>
                      </a:r>
                      <a:endParaRPr lang="en-US" sz="1400" dirty="0"/>
                    </a:p>
                  </a:txBody>
                  <a:tcPr anchor="ctr"/>
                </a:tc>
                <a:tc>
                  <a:txBody>
                    <a:bodyPr/>
                    <a:lstStyle/>
                    <a:p>
                      <a:pPr algn="ctr"/>
                      <a:endParaRPr lang="en-US" sz="1400" dirty="0"/>
                    </a:p>
                  </a:txBody>
                  <a:tcPr anchor="ctr"/>
                </a:tc>
                <a:tc>
                  <a:txBody>
                    <a:bodyPr/>
                    <a:lstStyle/>
                    <a:p>
                      <a:pPr algn="ctr"/>
                      <a:r>
                        <a:rPr lang="en-US" sz="1400" dirty="0" smtClean="0"/>
                        <a:t>12</a:t>
                      </a:r>
                      <a:endParaRPr lang="en-US" sz="1400" dirty="0"/>
                    </a:p>
                  </a:txBody>
                  <a:tcPr anchor="ctr"/>
                </a:tc>
                <a:tc>
                  <a:txBody>
                    <a:bodyPr/>
                    <a:lstStyle/>
                    <a:p>
                      <a:pPr algn="ctr"/>
                      <a:r>
                        <a:rPr lang="en-US" sz="1400" dirty="0" smtClean="0"/>
                        <a:t>3</a:t>
                      </a:r>
                      <a:endParaRPr lang="en-US" sz="1400" dirty="0"/>
                    </a:p>
                  </a:txBody>
                  <a:tcPr anchor="ctr"/>
                </a:tc>
                <a:tc>
                  <a:txBody>
                    <a:bodyPr/>
                    <a:lstStyle/>
                    <a:p>
                      <a:pPr algn="ctr"/>
                      <a:endParaRPr lang="en-US" sz="1400" dirty="0"/>
                    </a:p>
                  </a:txBody>
                  <a:tcPr anchor="ctr"/>
                </a:tc>
              </a:tr>
              <a:tr h="280851">
                <a:tc>
                  <a:txBody>
                    <a:bodyPr/>
                    <a:lstStyle/>
                    <a:p>
                      <a:pPr algn="ctr"/>
                      <a:r>
                        <a:rPr lang="en-US" sz="1400" b="1" dirty="0" smtClean="0"/>
                        <a:t>4</a:t>
                      </a:r>
                      <a:endParaRPr lang="en-US" sz="1400" b="1" dirty="0"/>
                    </a:p>
                  </a:txBody>
                  <a:tcPr anchor="ctr"/>
                </a:tc>
                <a:tc>
                  <a:txBody>
                    <a:bodyPr/>
                    <a:lstStyle/>
                    <a:p>
                      <a:pPr algn="ctr"/>
                      <a:r>
                        <a:rPr lang="en-US" sz="1400" dirty="0" smtClean="0"/>
                        <a:t>28</a:t>
                      </a:r>
                      <a:endParaRPr lang="en-US" sz="1400" dirty="0"/>
                    </a:p>
                  </a:txBody>
                  <a:tcPr anchor="ctr"/>
                </a:tc>
                <a:tc>
                  <a:txBody>
                    <a:bodyPr/>
                    <a:lstStyle/>
                    <a:p>
                      <a:pPr algn="ctr"/>
                      <a:r>
                        <a:rPr lang="en-US" sz="1400" dirty="0" smtClean="0"/>
                        <a:t>5</a:t>
                      </a:r>
                      <a:endParaRPr lang="en-US" sz="1400" dirty="0"/>
                    </a:p>
                  </a:txBody>
                  <a:tcPr anchor="ctr"/>
                </a:tc>
                <a:tc>
                  <a:txBody>
                    <a:bodyPr/>
                    <a:lstStyle/>
                    <a:p>
                      <a:pPr algn="ctr"/>
                      <a:endParaRPr lang="en-US" sz="1400" dirty="0"/>
                    </a:p>
                  </a:txBody>
                  <a:tcPr anchor="ctr"/>
                </a:tc>
                <a:tc>
                  <a:txBody>
                    <a:bodyPr/>
                    <a:lstStyle/>
                    <a:p>
                      <a:pPr algn="ctr"/>
                      <a:r>
                        <a:rPr lang="en-US" sz="1400" dirty="0" smtClean="0"/>
                        <a:t>14</a:t>
                      </a:r>
                      <a:endParaRPr lang="en-US" sz="1400" dirty="0"/>
                    </a:p>
                  </a:txBody>
                  <a:tcPr anchor="ctr"/>
                </a:tc>
                <a:tc>
                  <a:txBody>
                    <a:bodyPr/>
                    <a:lstStyle/>
                    <a:p>
                      <a:pPr algn="ctr"/>
                      <a:r>
                        <a:rPr lang="en-US" sz="1400" dirty="0" smtClean="0"/>
                        <a:t>2</a:t>
                      </a:r>
                      <a:endParaRPr lang="en-US" sz="1400" dirty="0"/>
                    </a:p>
                  </a:txBody>
                  <a:tcPr anchor="ctr"/>
                </a:tc>
                <a:tc>
                  <a:txBody>
                    <a:bodyPr/>
                    <a:lstStyle/>
                    <a:p>
                      <a:pPr algn="ctr"/>
                      <a:endParaRPr lang="en-US" sz="1400" dirty="0"/>
                    </a:p>
                  </a:txBody>
                  <a:tcPr anchor="ctr"/>
                </a:tc>
              </a:tr>
              <a:tr h="280851">
                <a:tc>
                  <a:txBody>
                    <a:bodyPr/>
                    <a:lstStyle/>
                    <a:p>
                      <a:pPr algn="ctr"/>
                      <a:r>
                        <a:rPr lang="en-US" sz="1400" b="1" dirty="0" smtClean="0"/>
                        <a:t>5</a:t>
                      </a:r>
                      <a:endParaRPr lang="en-US" sz="1400" b="1" dirty="0"/>
                    </a:p>
                  </a:txBody>
                  <a:tcPr anchor="ctr"/>
                </a:tc>
                <a:tc>
                  <a:txBody>
                    <a:bodyPr/>
                    <a:lstStyle/>
                    <a:p>
                      <a:pPr algn="ctr"/>
                      <a:r>
                        <a:rPr lang="en-US" sz="1400" dirty="0" smtClean="0"/>
                        <a:t>30</a:t>
                      </a:r>
                      <a:endParaRPr lang="en-US" sz="1400" dirty="0"/>
                    </a:p>
                  </a:txBody>
                  <a:tcPr anchor="ctr"/>
                </a:tc>
                <a:tc>
                  <a:txBody>
                    <a:bodyPr/>
                    <a:lstStyle/>
                    <a:p>
                      <a:pPr algn="ctr"/>
                      <a:r>
                        <a:rPr lang="en-US" sz="1400" dirty="0" smtClean="0"/>
                        <a:t>2</a:t>
                      </a:r>
                      <a:endParaRPr lang="en-US" sz="1400" dirty="0"/>
                    </a:p>
                  </a:txBody>
                  <a:tcPr anchor="ctr"/>
                </a:tc>
                <a:tc>
                  <a:txBody>
                    <a:bodyPr/>
                    <a:lstStyle/>
                    <a:p>
                      <a:pPr algn="ctr"/>
                      <a:endParaRPr lang="en-US" sz="1400" dirty="0"/>
                    </a:p>
                  </a:txBody>
                  <a:tcPr anchor="ctr"/>
                </a:tc>
                <a:tc>
                  <a:txBody>
                    <a:bodyPr/>
                    <a:lstStyle/>
                    <a:p>
                      <a:pPr algn="ctr"/>
                      <a:r>
                        <a:rPr lang="en-US" sz="1400" dirty="0" smtClean="0"/>
                        <a:t>15</a:t>
                      </a:r>
                      <a:endParaRPr lang="en-US" sz="1400" dirty="0"/>
                    </a:p>
                  </a:txBody>
                  <a:tcPr anchor="ctr"/>
                </a:tc>
                <a:tc>
                  <a:txBody>
                    <a:bodyPr/>
                    <a:lstStyle/>
                    <a:p>
                      <a:pPr algn="ctr"/>
                      <a:r>
                        <a:rPr lang="en-US" sz="1400" dirty="0" smtClean="0"/>
                        <a:t>1</a:t>
                      </a:r>
                      <a:endParaRPr lang="en-US" sz="1400" dirty="0"/>
                    </a:p>
                  </a:txBody>
                  <a:tcPr anchor="ctr"/>
                </a:tc>
                <a:tc>
                  <a:txBody>
                    <a:bodyPr/>
                    <a:lstStyle/>
                    <a:p>
                      <a:pPr algn="ctr"/>
                      <a:endParaRPr lang="en-US" sz="1400" dirty="0"/>
                    </a:p>
                  </a:txBody>
                  <a:tcPr anchor="ctr"/>
                </a:tc>
              </a:tr>
            </a:tbl>
          </a:graphicData>
        </a:graphic>
      </p:graphicFrame>
      <p:sp>
        <p:nvSpPr>
          <p:cNvPr id="8" name="TextBox 7"/>
          <p:cNvSpPr txBox="1"/>
          <p:nvPr/>
        </p:nvSpPr>
        <p:spPr>
          <a:xfrm>
            <a:off x="5605224" y="114300"/>
            <a:ext cx="2014776" cy="523220"/>
          </a:xfrm>
          <a:prstGeom prst="rect">
            <a:avLst/>
          </a:prstGeom>
          <a:noFill/>
        </p:spPr>
        <p:txBody>
          <a:bodyPr vert="horz" wrap="square" rtlCol="0">
            <a:spAutoFit/>
          </a:bodyPr>
          <a:lstStyle/>
          <a:p>
            <a:pPr algn="ctr"/>
            <a:r>
              <a:rPr lang="en-US" sz="1400" i="1" dirty="0" smtClean="0">
                <a:latin typeface="Lucida Sans - 20"/>
              </a:rPr>
              <a:t>The Utility Maximization Rule</a:t>
            </a:r>
            <a:endParaRPr lang="en-US" sz="1400" i="1" dirty="0">
              <a:latin typeface="Lucida Sans - 18"/>
            </a:endParaRPr>
          </a:p>
        </p:txBody>
      </p:sp>
    </p:spTree>
    <p:extLst>
      <p:ext uri="{BB962C8B-B14F-4D97-AF65-F5344CB8AC3E}">
        <p14:creationId xmlns:p14="http://schemas.microsoft.com/office/powerpoint/2010/main" val="59302023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Group 9"/>
          <p:cNvGrpSpPr/>
          <p:nvPr/>
        </p:nvGrpSpPr>
        <p:grpSpPr>
          <a:xfrm>
            <a:off x="0" y="0"/>
            <a:ext cx="9144000" cy="697260"/>
            <a:chOff x="0" y="0"/>
            <a:chExt cx="9144000" cy="836712"/>
          </a:xfrm>
        </p:grpSpPr>
        <p:sp>
          <p:nvSpPr>
            <p:cNvPr id="11" name="Rectangle 10"/>
            <p:cNvSpPr/>
            <p:nvPr/>
          </p:nvSpPr>
          <p:spPr>
            <a:xfrm>
              <a:off x="0" y="0"/>
              <a:ext cx="9144000" cy="836712"/>
            </a:xfrm>
            <a:prstGeom prst="rect">
              <a:avLst/>
            </a:prstGeom>
            <a:gradFill flip="none" rotWithShape="1">
              <a:gsLst>
                <a:gs pos="0">
                  <a:schemeClr val="bg1">
                    <a:lumMod val="75000"/>
                  </a:schemeClr>
                </a:gs>
                <a:gs pos="100000">
                  <a:srgbClr val="FFFFFF"/>
                </a:gs>
              </a:gsLst>
              <a:lin ang="156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Title 20"/>
            <p:cNvSpPr txBox="1">
              <a:spLocks/>
            </p:cNvSpPr>
            <p:nvPr/>
          </p:nvSpPr>
          <p:spPr>
            <a:xfrm>
              <a:off x="35496" y="116632"/>
              <a:ext cx="7416824" cy="596527"/>
            </a:xfrm>
            <a:prstGeom prst="rect">
              <a:avLst/>
            </a:prstGeom>
          </p:spPr>
          <p:txBody>
            <a:bodyPr vert="horz"/>
            <a:lstStyle/>
            <a:p>
              <a:pPr lvl="0">
                <a:spcBef>
                  <a:spcPct val="0"/>
                </a:spcBef>
                <a:defRPr/>
              </a:pPr>
              <a:r>
                <a:rPr kumimoji="0" lang="en-US" sz="2800" b="0" i="0" u="none" strike="noStrike" kern="1200" cap="none" spc="0" normalizeH="0" baseline="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1.6 Theory </a:t>
              </a:r>
              <a:r>
                <a:rPr lang="en-US" sz="1600" noProof="0" dirty="0" smtClean="0">
                  <a:solidFill>
                    <a:schemeClr val="bg1">
                      <a:lumMod val="50000"/>
                    </a:schemeClr>
                  </a:solidFill>
                  <a:effectLst>
                    <a:outerShdw blurRad="50800" dist="38100" dir="2700000" algn="tl" rotWithShape="0">
                      <a:srgbClr val="000000">
                        <a:alpha val="43000"/>
                      </a:srgbClr>
                    </a:outerShdw>
                  </a:effectLst>
                  <a:latin typeface="Gill Sans"/>
                </a:rPr>
                <a:t>of</a:t>
              </a:r>
              <a:r>
                <a:rPr lang="en-US" sz="1600" dirty="0" smtClean="0">
                  <a:solidFill>
                    <a:schemeClr val="bg1">
                      <a:lumMod val="50000"/>
                    </a:schemeClr>
                  </a:solidFill>
                  <a:effectLst>
                    <a:outerShdw blurRad="50800" dist="38100" dir="2700000" algn="tl" rotWithShape="0">
                      <a:srgbClr val="000000">
                        <a:alpha val="43000"/>
                      </a:srgbClr>
                    </a:outerShdw>
                  </a:effectLst>
                  <a:latin typeface="Gill Sans"/>
                </a:rPr>
                <a:t> </a:t>
              </a:r>
              <a:r>
                <a:rPr lang="en-US" sz="2800" dirty="0" smtClean="0">
                  <a:solidFill>
                    <a:srgbClr val="0000FF"/>
                  </a:solidFill>
                  <a:effectLst>
                    <a:outerShdw blurRad="50800" dist="38100" dir="2700000" algn="tl" rotWithShape="0">
                      <a:srgbClr val="000000">
                        <a:alpha val="43000"/>
                      </a:srgbClr>
                    </a:outerShdw>
                  </a:effectLst>
                  <a:latin typeface="Gill Sans"/>
                  <a:ea typeface="+mj-ea"/>
                  <a:cs typeface="+mj-cs"/>
                </a:rPr>
                <a:t>Consumer Behavior</a:t>
              </a:r>
              <a:endParaRPr kumimoji="0" lang="en-US" sz="2800" b="0" i="0" u="none" strike="noStrike" kern="1200" cap="none" spc="0" normalizeH="0" baseline="0" noProof="0" dirty="0" smtClean="0">
                <a:ln>
                  <a:noFill/>
                </a:ln>
                <a:solidFill>
                  <a:srgbClr val="0000FF"/>
                </a:solidFill>
                <a:effectLst>
                  <a:outerShdw blurRad="50800" dist="38100" dir="2700000" algn="tl" rotWithShape="0">
                    <a:srgbClr val="000000">
                      <a:alpha val="43000"/>
                    </a:srgbClr>
                  </a:outerShdw>
                </a:effectLst>
                <a:uLnTx/>
                <a:uFillTx/>
                <a:latin typeface="Gill Sans"/>
                <a:ea typeface="+mj-ea"/>
                <a:cs typeface="+mj-cs"/>
              </a:endParaRPr>
            </a:p>
          </p:txBody>
        </p:sp>
        <p:pic>
          <p:nvPicPr>
            <p:cNvPr id="14" name="Content Placeholder 28" descr="WW badge.jpg"/>
            <p:cNvPicPr>
              <a:picLocks noChangeAspect="1"/>
            </p:cNvPicPr>
            <p:nvPr/>
          </p:nvPicPr>
          <p:blipFill>
            <a:blip r:embed="rId2"/>
            <a:stretch>
              <a:fillRect/>
            </a:stretch>
          </p:blipFill>
          <p:spPr>
            <a:xfrm>
              <a:off x="7740352" y="116632"/>
              <a:ext cx="1192088" cy="524519"/>
            </a:xfrm>
            <a:prstGeom prst="rect">
              <a:avLst/>
            </a:prstGeom>
          </p:spPr>
        </p:pic>
      </p:grpSp>
      <p:sp>
        <p:nvSpPr>
          <p:cNvPr id="3" name="TextBox 2"/>
          <p:cNvSpPr txBox="1"/>
          <p:nvPr/>
        </p:nvSpPr>
        <p:spPr>
          <a:xfrm>
            <a:off x="0" y="723900"/>
            <a:ext cx="9144000" cy="1292662"/>
          </a:xfrm>
          <a:prstGeom prst="rect">
            <a:avLst/>
          </a:prstGeom>
          <a:noFill/>
        </p:spPr>
        <p:txBody>
          <a:bodyPr wrap="square" rtlCol="0">
            <a:spAutoFit/>
          </a:bodyPr>
          <a:lstStyle/>
          <a:p>
            <a:r>
              <a:rPr lang="en-US" sz="2400" dirty="0" smtClean="0">
                <a:solidFill>
                  <a:srgbClr val="FF0000"/>
                </a:solidFill>
              </a:rPr>
              <a:t>The Utility Maximization Rule</a:t>
            </a:r>
          </a:p>
          <a:p>
            <a:r>
              <a:rPr lang="en-US" dirty="0" smtClean="0"/>
              <a:t>Now we can study the table to determine how you should spend your $20 to maximize your total utility. Of course, if you had no budget constraint, you would consume 5 Widgets AND 5 Robotrons, but this would cost you $35, more than you have to spend. So choices must be made</a:t>
            </a:r>
            <a:endParaRPr lang="en-US" i="1" dirty="0">
              <a:solidFill>
                <a:schemeClr val="tx1">
                  <a:lumMod val="65000"/>
                  <a:lumOff val="35000"/>
                </a:schemeClr>
              </a:solidFill>
            </a:endParaRPr>
          </a:p>
        </p:txBody>
      </p:sp>
      <p:graphicFrame>
        <p:nvGraphicFramePr>
          <p:cNvPr id="2" name="Table 1"/>
          <p:cNvGraphicFramePr>
            <a:graphicFrameLocks noGrp="1"/>
          </p:cNvGraphicFramePr>
          <p:nvPr>
            <p:extLst>
              <p:ext uri="{D42A27DB-BD31-4B8C-83A1-F6EECF244321}">
                <p14:modId xmlns:p14="http://schemas.microsoft.com/office/powerpoint/2010/main" val="2553517644"/>
              </p:ext>
            </p:extLst>
          </p:nvPr>
        </p:nvGraphicFramePr>
        <p:xfrm>
          <a:off x="-2" y="2051118"/>
          <a:ext cx="9144002" cy="1965957"/>
        </p:xfrm>
        <a:graphic>
          <a:graphicData uri="http://schemas.openxmlformats.org/drawingml/2006/table">
            <a:tbl>
              <a:tblPr firstRow="1" bandRow="1">
                <a:tableStyleId>{5C22544A-7EE6-4342-B048-85BDC9FD1C3A}</a:tableStyleId>
              </a:tblPr>
              <a:tblGrid>
                <a:gridCol w="1306286"/>
                <a:gridCol w="1306286"/>
                <a:gridCol w="1306286"/>
                <a:gridCol w="1306286"/>
                <a:gridCol w="1306286"/>
                <a:gridCol w="1306286"/>
                <a:gridCol w="1306286"/>
              </a:tblGrid>
              <a:tr h="280851">
                <a:tc rowSpan="2">
                  <a:txBody>
                    <a:bodyPr/>
                    <a:lstStyle/>
                    <a:p>
                      <a:pPr algn="ctr"/>
                      <a:r>
                        <a:rPr lang="en-US" sz="1200" dirty="0" smtClean="0"/>
                        <a:t>Quantity</a:t>
                      </a:r>
                      <a:endParaRPr lang="en-US" sz="1200" dirty="0"/>
                    </a:p>
                  </a:txBody>
                  <a:tcPr anchor="ctr"/>
                </a:tc>
                <a:tc gridSpan="3">
                  <a:txBody>
                    <a:bodyPr/>
                    <a:lstStyle/>
                    <a:p>
                      <a:pPr algn="ctr"/>
                      <a:r>
                        <a:rPr lang="en-US" sz="1200" dirty="0" smtClean="0"/>
                        <a:t>Widgets: Pw=$5</a:t>
                      </a:r>
                      <a:endParaRPr lang="en-US" sz="1200" dirty="0"/>
                    </a:p>
                  </a:txBody>
                  <a:tcPr anchor="ctr"/>
                </a:tc>
                <a:tc hMerge="1">
                  <a:txBody>
                    <a:bodyPr/>
                    <a:lstStyle/>
                    <a:p>
                      <a:pPr algn="ctr"/>
                      <a:endParaRPr lang="en-US" dirty="0"/>
                    </a:p>
                  </a:txBody>
                  <a:tcPr anchor="ctr"/>
                </a:tc>
                <a:tc hMerge="1">
                  <a:txBody>
                    <a:bodyPr/>
                    <a:lstStyle/>
                    <a:p>
                      <a:pPr algn="ctr"/>
                      <a:endParaRPr lang="en-US" sz="1600" dirty="0"/>
                    </a:p>
                  </a:txBody>
                  <a:tcPr anchor="ctr"/>
                </a:tc>
                <a:tc gridSpan="3">
                  <a:txBody>
                    <a:bodyPr/>
                    <a:lstStyle/>
                    <a:p>
                      <a:pPr algn="ctr"/>
                      <a:r>
                        <a:rPr lang="en-US" sz="1200" dirty="0" smtClean="0"/>
                        <a:t>Robotrons: </a:t>
                      </a:r>
                      <a:r>
                        <a:rPr lang="en-US" sz="1200" dirty="0" err="1" smtClean="0"/>
                        <a:t>Pr</a:t>
                      </a:r>
                      <a:r>
                        <a:rPr lang="en-US" sz="1200" dirty="0" smtClean="0"/>
                        <a:t>=$2</a:t>
                      </a:r>
                      <a:endParaRPr lang="en-US" sz="1200" dirty="0"/>
                    </a:p>
                  </a:txBody>
                  <a:tcPr anchor="ctr"/>
                </a:tc>
                <a:tc hMerge="1">
                  <a:txBody>
                    <a:bodyPr/>
                    <a:lstStyle/>
                    <a:p>
                      <a:pPr algn="ctr"/>
                      <a:endParaRPr lang="en-US" dirty="0"/>
                    </a:p>
                  </a:txBody>
                  <a:tcPr anchor="ctr"/>
                </a:tc>
                <a:tc hMerge="1">
                  <a:txBody>
                    <a:bodyPr/>
                    <a:lstStyle/>
                    <a:p>
                      <a:pPr algn="ctr"/>
                      <a:endParaRPr lang="en-US" sz="1600" dirty="0"/>
                    </a:p>
                  </a:txBody>
                  <a:tcPr anchor="ctr"/>
                </a:tc>
              </a:tr>
              <a:tr h="280851">
                <a:tc vMerge="1">
                  <a:txBody>
                    <a:bodyPr/>
                    <a:lstStyle/>
                    <a:p>
                      <a:pPr algn="ctr"/>
                      <a:endParaRPr lang="en-US" sz="1600" b="1" dirty="0"/>
                    </a:p>
                  </a:txBody>
                  <a:tcPr anchor="ctr"/>
                </a:tc>
                <a:tc>
                  <a:txBody>
                    <a:bodyPr/>
                    <a:lstStyle/>
                    <a:p>
                      <a:pPr algn="ctr"/>
                      <a:r>
                        <a:rPr lang="en-US" sz="1200" b="1" dirty="0" smtClean="0">
                          <a:solidFill>
                            <a:srgbClr val="FF0000"/>
                          </a:solidFill>
                        </a:rPr>
                        <a:t>TU</a:t>
                      </a:r>
                      <a:endParaRPr lang="en-US" sz="1200" b="1" dirty="0">
                        <a:solidFill>
                          <a:srgbClr val="FF0000"/>
                        </a:solidFill>
                      </a:endParaRPr>
                    </a:p>
                  </a:txBody>
                  <a:tcPr anchor="ctr"/>
                </a:tc>
                <a:tc>
                  <a:txBody>
                    <a:bodyPr/>
                    <a:lstStyle/>
                    <a:p>
                      <a:pPr algn="ctr"/>
                      <a:r>
                        <a:rPr lang="en-US" sz="1200" b="1" dirty="0" smtClean="0">
                          <a:solidFill>
                            <a:srgbClr val="FF0000"/>
                          </a:solidFill>
                        </a:rPr>
                        <a:t>MU</a:t>
                      </a:r>
                      <a:endParaRPr lang="en-US" sz="1200" b="1" dirty="0">
                        <a:solidFill>
                          <a:srgbClr val="FF0000"/>
                        </a:solidFill>
                      </a:endParaRPr>
                    </a:p>
                  </a:txBody>
                  <a:tcPr anchor="ctr"/>
                </a:tc>
                <a:tc>
                  <a:txBody>
                    <a:bodyPr/>
                    <a:lstStyle/>
                    <a:p>
                      <a:pPr algn="ctr"/>
                      <a:r>
                        <a:rPr lang="en-US" sz="1200" b="1" dirty="0" smtClean="0">
                          <a:solidFill>
                            <a:srgbClr val="FF0000"/>
                          </a:solidFill>
                        </a:rPr>
                        <a:t>MU/P</a:t>
                      </a:r>
                      <a:endParaRPr lang="en-US" sz="1200" b="1" dirty="0">
                        <a:solidFill>
                          <a:srgbClr val="FF0000"/>
                        </a:solidFill>
                      </a:endParaRPr>
                    </a:p>
                  </a:txBody>
                  <a:tcPr anchor="ctr"/>
                </a:tc>
                <a:tc>
                  <a:txBody>
                    <a:bodyPr/>
                    <a:lstStyle/>
                    <a:p>
                      <a:pPr algn="ctr"/>
                      <a:r>
                        <a:rPr lang="en-US" sz="1200" b="1" dirty="0" smtClean="0">
                          <a:solidFill>
                            <a:srgbClr val="FF0000"/>
                          </a:solidFill>
                        </a:rPr>
                        <a:t>TU </a:t>
                      </a:r>
                      <a:endParaRPr lang="en-US" sz="1200" b="1" dirty="0">
                        <a:solidFill>
                          <a:srgbClr val="FF0000"/>
                        </a:solidFill>
                      </a:endParaRPr>
                    </a:p>
                  </a:txBody>
                  <a:tcPr anchor="ctr"/>
                </a:tc>
                <a:tc>
                  <a:txBody>
                    <a:bodyPr/>
                    <a:lstStyle/>
                    <a:p>
                      <a:pPr algn="ctr"/>
                      <a:r>
                        <a:rPr lang="en-US" sz="1200" b="1" dirty="0" smtClean="0">
                          <a:solidFill>
                            <a:srgbClr val="FF0000"/>
                          </a:solidFill>
                        </a:rPr>
                        <a:t>MU</a:t>
                      </a:r>
                      <a:endParaRPr lang="en-US" sz="1200" b="1" dirty="0">
                        <a:solidFill>
                          <a:srgbClr val="FF0000"/>
                        </a:solidFill>
                      </a:endParaRPr>
                    </a:p>
                  </a:txBody>
                  <a:tcPr anchor="ctr"/>
                </a:tc>
                <a:tc>
                  <a:txBody>
                    <a:bodyPr/>
                    <a:lstStyle/>
                    <a:p>
                      <a:pPr algn="ctr"/>
                      <a:r>
                        <a:rPr lang="en-US" sz="1200" b="1" dirty="0" smtClean="0">
                          <a:solidFill>
                            <a:srgbClr val="FF0000"/>
                          </a:solidFill>
                        </a:rPr>
                        <a:t>MU/P</a:t>
                      </a:r>
                      <a:endParaRPr lang="en-US" sz="1200" b="1" dirty="0">
                        <a:solidFill>
                          <a:srgbClr val="FF0000"/>
                        </a:solidFill>
                      </a:endParaRPr>
                    </a:p>
                  </a:txBody>
                  <a:tcPr anchor="ctr"/>
                </a:tc>
              </a:tr>
              <a:tr h="280851">
                <a:tc>
                  <a:txBody>
                    <a:bodyPr/>
                    <a:lstStyle/>
                    <a:p>
                      <a:pPr algn="ctr"/>
                      <a:r>
                        <a:rPr lang="en-US" sz="1100" b="1" dirty="0" smtClean="0"/>
                        <a:t>1</a:t>
                      </a:r>
                      <a:endParaRPr lang="en-US" sz="1100" b="1" dirty="0"/>
                    </a:p>
                  </a:txBody>
                  <a:tcPr anchor="ctr"/>
                </a:tc>
                <a:tc>
                  <a:txBody>
                    <a:bodyPr/>
                    <a:lstStyle/>
                    <a:p>
                      <a:pPr algn="ctr"/>
                      <a:r>
                        <a:rPr lang="en-US" sz="1100" dirty="0" smtClean="0"/>
                        <a:t>10</a:t>
                      </a:r>
                      <a:endParaRPr lang="en-US" sz="1100" dirty="0"/>
                    </a:p>
                  </a:txBody>
                  <a:tcPr anchor="ctr"/>
                </a:tc>
                <a:tc>
                  <a:txBody>
                    <a:bodyPr/>
                    <a:lstStyle/>
                    <a:p>
                      <a:pPr algn="ctr"/>
                      <a:r>
                        <a:rPr lang="en-US" sz="1100" dirty="0" smtClean="0"/>
                        <a:t>10</a:t>
                      </a:r>
                      <a:endParaRPr lang="en-US" sz="1100" dirty="0"/>
                    </a:p>
                  </a:txBody>
                  <a:tcPr anchor="ctr"/>
                </a:tc>
                <a:tc>
                  <a:txBody>
                    <a:bodyPr/>
                    <a:lstStyle/>
                    <a:p>
                      <a:pPr algn="ctr"/>
                      <a:r>
                        <a:rPr lang="en-US" sz="1100" dirty="0" smtClean="0">
                          <a:solidFill>
                            <a:srgbClr val="FF0000"/>
                          </a:solidFill>
                        </a:rPr>
                        <a:t>2</a:t>
                      </a:r>
                      <a:endParaRPr lang="en-US" sz="1100" dirty="0">
                        <a:solidFill>
                          <a:srgbClr val="FF0000"/>
                        </a:solidFill>
                      </a:endParaRPr>
                    </a:p>
                  </a:txBody>
                  <a:tcPr anchor="ctr"/>
                </a:tc>
                <a:tc>
                  <a:txBody>
                    <a:bodyPr/>
                    <a:lstStyle/>
                    <a:p>
                      <a:pPr algn="ctr"/>
                      <a:r>
                        <a:rPr lang="en-US" sz="1100" dirty="0" smtClean="0"/>
                        <a:t>5</a:t>
                      </a:r>
                      <a:endParaRPr lang="en-US" sz="1100" dirty="0"/>
                    </a:p>
                  </a:txBody>
                  <a:tcPr anchor="ctr"/>
                </a:tc>
                <a:tc>
                  <a:txBody>
                    <a:bodyPr/>
                    <a:lstStyle/>
                    <a:p>
                      <a:pPr algn="ctr"/>
                      <a:r>
                        <a:rPr lang="en-US" sz="1100" dirty="0" smtClean="0"/>
                        <a:t>5</a:t>
                      </a:r>
                      <a:endParaRPr lang="en-US" sz="1100" dirty="0"/>
                    </a:p>
                  </a:txBody>
                  <a:tcPr anchor="ctr"/>
                </a:tc>
                <a:tc>
                  <a:txBody>
                    <a:bodyPr/>
                    <a:lstStyle/>
                    <a:p>
                      <a:pPr algn="ctr"/>
                      <a:r>
                        <a:rPr lang="en-US" sz="1100" dirty="0" smtClean="0">
                          <a:solidFill>
                            <a:srgbClr val="FF0000"/>
                          </a:solidFill>
                        </a:rPr>
                        <a:t>2.5</a:t>
                      </a:r>
                      <a:endParaRPr lang="en-US" sz="1100" dirty="0">
                        <a:solidFill>
                          <a:srgbClr val="FF0000"/>
                        </a:solidFill>
                      </a:endParaRPr>
                    </a:p>
                  </a:txBody>
                  <a:tcPr anchor="ctr"/>
                </a:tc>
              </a:tr>
              <a:tr h="280851">
                <a:tc>
                  <a:txBody>
                    <a:bodyPr/>
                    <a:lstStyle/>
                    <a:p>
                      <a:pPr algn="ctr"/>
                      <a:r>
                        <a:rPr lang="en-US" sz="1100" b="1" dirty="0" smtClean="0"/>
                        <a:t>2</a:t>
                      </a:r>
                      <a:endParaRPr lang="en-US" sz="1100" b="1" dirty="0"/>
                    </a:p>
                  </a:txBody>
                  <a:tcPr anchor="ctr"/>
                </a:tc>
                <a:tc>
                  <a:txBody>
                    <a:bodyPr/>
                    <a:lstStyle/>
                    <a:p>
                      <a:pPr algn="ctr"/>
                      <a:r>
                        <a:rPr lang="en-US" sz="1100" dirty="0" smtClean="0"/>
                        <a:t>18</a:t>
                      </a:r>
                      <a:endParaRPr lang="en-US" sz="1100" dirty="0"/>
                    </a:p>
                  </a:txBody>
                  <a:tcPr anchor="ctr"/>
                </a:tc>
                <a:tc>
                  <a:txBody>
                    <a:bodyPr/>
                    <a:lstStyle/>
                    <a:p>
                      <a:pPr algn="ctr"/>
                      <a:r>
                        <a:rPr lang="en-US" sz="1100" dirty="0" smtClean="0"/>
                        <a:t>8</a:t>
                      </a:r>
                      <a:endParaRPr lang="en-US" sz="1100" dirty="0"/>
                    </a:p>
                  </a:txBody>
                  <a:tcPr anchor="ctr"/>
                </a:tc>
                <a:tc>
                  <a:txBody>
                    <a:bodyPr/>
                    <a:lstStyle/>
                    <a:p>
                      <a:pPr algn="ctr"/>
                      <a:r>
                        <a:rPr lang="en-US" sz="1100" dirty="0" smtClean="0">
                          <a:solidFill>
                            <a:srgbClr val="FF0000"/>
                          </a:solidFill>
                        </a:rPr>
                        <a:t>1.6</a:t>
                      </a:r>
                      <a:endParaRPr lang="en-US" sz="1100" dirty="0">
                        <a:solidFill>
                          <a:srgbClr val="FF0000"/>
                        </a:solidFill>
                      </a:endParaRPr>
                    </a:p>
                  </a:txBody>
                  <a:tcPr anchor="ctr"/>
                </a:tc>
                <a:tc>
                  <a:txBody>
                    <a:bodyPr/>
                    <a:lstStyle/>
                    <a:p>
                      <a:pPr algn="ctr"/>
                      <a:r>
                        <a:rPr lang="en-US" sz="1100" dirty="0" smtClean="0"/>
                        <a:t>9</a:t>
                      </a:r>
                      <a:endParaRPr lang="en-US" sz="1100" dirty="0"/>
                    </a:p>
                  </a:txBody>
                  <a:tcPr anchor="ctr"/>
                </a:tc>
                <a:tc>
                  <a:txBody>
                    <a:bodyPr/>
                    <a:lstStyle/>
                    <a:p>
                      <a:pPr algn="ctr"/>
                      <a:r>
                        <a:rPr lang="en-US" sz="1100" dirty="0" smtClean="0"/>
                        <a:t>4</a:t>
                      </a:r>
                      <a:endParaRPr lang="en-US" sz="1100" dirty="0"/>
                    </a:p>
                  </a:txBody>
                  <a:tcPr anchor="ctr"/>
                </a:tc>
                <a:tc>
                  <a:txBody>
                    <a:bodyPr/>
                    <a:lstStyle/>
                    <a:p>
                      <a:pPr algn="ctr"/>
                      <a:r>
                        <a:rPr lang="en-US" sz="1100" dirty="0" smtClean="0">
                          <a:solidFill>
                            <a:srgbClr val="FF0000"/>
                          </a:solidFill>
                        </a:rPr>
                        <a:t>2</a:t>
                      </a:r>
                      <a:endParaRPr lang="en-US" sz="1100" dirty="0">
                        <a:solidFill>
                          <a:srgbClr val="FF0000"/>
                        </a:solidFill>
                      </a:endParaRPr>
                    </a:p>
                  </a:txBody>
                  <a:tcPr anchor="ctr"/>
                </a:tc>
              </a:tr>
              <a:tr h="280851">
                <a:tc>
                  <a:txBody>
                    <a:bodyPr/>
                    <a:lstStyle/>
                    <a:p>
                      <a:pPr algn="ctr"/>
                      <a:r>
                        <a:rPr lang="en-US" sz="1100" b="1" dirty="0" smtClean="0"/>
                        <a:t>3</a:t>
                      </a:r>
                      <a:endParaRPr lang="en-US" sz="1100" b="1" dirty="0"/>
                    </a:p>
                  </a:txBody>
                  <a:tcPr anchor="ctr"/>
                </a:tc>
                <a:tc>
                  <a:txBody>
                    <a:bodyPr/>
                    <a:lstStyle/>
                    <a:p>
                      <a:pPr algn="ctr"/>
                      <a:r>
                        <a:rPr lang="en-US" sz="1100" dirty="0" smtClean="0"/>
                        <a:t>24</a:t>
                      </a:r>
                      <a:endParaRPr lang="en-US" sz="1100" dirty="0"/>
                    </a:p>
                  </a:txBody>
                  <a:tcPr anchor="ctr"/>
                </a:tc>
                <a:tc>
                  <a:txBody>
                    <a:bodyPr/>
                    <a:lstStyle/>
                    <a:p>
                      <a:pPr algn="ctr"/>
                      <a:r>
                        <a:rPr lang="en-US" sz="1100" dirty="0" smtClean="0"/>
                        <a:t>6</a:t>
                      </a:r>
                      <a:endParaRPr lang="en-US" sz="1100" dirty="0"/>
                    </a:p>
                  </a:txBody>
                  <a:tcPr anchor="ctr"/>
                </a:tc>
                <a:tc>
                  <a:txBody>
                    <a:bodyPr/>
                    <a:lstStyle/>
                    <a:p>
                      <a:pPr algn="ctr"/>
                      <a:r>
                        <a:rPr lang="en-US" sz="1100" dirty="0" smtClean="0">
                          <a:solidFill>
                            <a:srgbClr val="FF0000"/>
                          </a:solidFill>
                        </a:rPr>
                        <a:t>1.2</a:t>
                      </a:r>
                      <a:endParaRPr lang="en-US" sz="1100" dirty="0">
                        <a:solidFill>
                          <a:srgbClr val="FF0000"/>
                        </a:solidFill>
                      </a:endParaRPr>
                    </a:p>
                  </a:txBody>
                  <a:tcPr anchor="ctr"/>
                </a:tc>
                <a:tc>
                  <a:txBody>
                    <a:bodyPr/>
                    <a:lstStyle/>
                    <a:p>
                      <a:pPr algn="ctr"/>
                      <a:r>
                        <a:rPr lang="en-US" sz="1100" dirty="0" smtClean="0"/>
                        <a:t>12</a:t>
                      </a:r>
                      <a:endParaRPr lang="en-US" sz="1100" dirty="0"/>
                    </a:p>
                  </a:txBody>
                  <a:tcPr anchor="ctr"/>
                </a:tc>
                <a:tc>
                  <a:txBody>
                    <a:bodyPr/>
                    <a:lstStyle/>
                    <a:p>
                      <a:pPr algn="ctr"/>
                      <a:r>
                        <a:rPr lang="en-US" sz="1100" dirty="0" smtClean="0"/>
                        <a:t>3</a:t>
                      </a:r>
                      <a:endParaRPr lang="en-US" sz="1100" dirty="0"/>
                    </a:p>
                  </a:txBody>
                  <a:tcPr anchor="ctr"/>
                </a:tc>
                <a:tc>
                  <a:txBody>
                    <a:bodyPr/>
                    <a:lstStyle/>
                    <a:p>
                      <a:pPr algn="ctr"/>
                      <a:r>
                        <a:rPr lang="en-US" sz="1100" dirty="0" smtClean="0">
                          <a:solidFill>
                            <a:srgbClr val="FF0000"/>
                          </a:solidFill>
                        </a:rPr>
                        <a:t>1.5</a:t>
                      </a:r>
                      <a:endParaRPr lang="en-US" sz="1100" dirty="0">
                        <a:solidFill>
                          <a:srgbClr val="FF0000"/>
                        </a:solidFill>
                      </a:endParaRPr>
                    </a:p>
                  </a:txBody>
                  <a:tcPr anchor="ctr"/>
                </a:tc>
              </a:tr>
              <a:tr h="280851">
                <a:tc>
                  <a:txBody>
                    <a:bodyPr/>
                    <a:lstStyle/>
                    <a:p>
                      <a:pPr algn="ctr"/>
                      <a:r>
                        <a:rPr lang="en-US" sz="1100" b="1" dirty="0" smtClean="0"/>
                        <a:t>4</a:t>
                      </a:r>
                      <a:endParaRPr lang="en-US" sz="1100" b="1" dirty="0"/>
                    </a:p>
                  </a:txBody>
                  <a:tcPr anchor="ctr"/>
                </a:tc>
                <a:tc>
                  <a:txBody>
                    <a:bodyPr/>
                    <a:lstStyle/>
                    <a:p>
                      <a:pPr algn="ctr"/>
                      <a:r>
                        <a:rPr lang="en-US" sz="1100" dirty="0" smtClean="0"/>
                        <a:t>28</a:t>
                      </a:r>
                      <a:endParaRPr lang="en-US" sz="1100" dirty="0"/>
                    </a:p>
                  </a:txBody>
                  <a:tcPr anchor="ctr"/>
                </a:tc>
                <a:tc>
                  <a:txBody>
                    <a:bodyPr/>
                    <a:lstStyle/>
                    <a:p>
                      <a:pPr algn="ctr"/>
                      <a:r>
                        <a:rPr lang="en-US" sz="1100" dirty="0" smtClean="0"/>
                        <a:t>4</a:t>
                      </a:r>
                      <a:endParaRPr lang="en-US" sz="1100" dirty="0"/>
                    </a:p>
                  </a:txBody>
                  <a:tcPr anchor="ctr"/>
                </a:tc>
                <a:tc>
                  <a:txBody>
                    <a:bodyPr/>
                    <a:lstStyle/>
                    <a:p>
                      <a:pPr algn="ctr"/>
                      <a:r>
                        <a:rPr lang="en-US" sz="1100" dirty="0" smtClean="0">
                          <a:solidFill>
                            <a:srgbClr val="FF0000"/>
                          </a:solidFill>
                        </a:rPr>
                        <a:t>0.8</a:t>
                      </a:r>
                      <a:endParaRPr lang="en-US" sz="1100" dirty="0">
                        <a:solidFill>
                          <a:srgbClr val="FF0000"/>
                        </a:solidFill>
                      </a:endParaRPr>
                    </a:p>
                  </a:txBody>
                  <a:tcPr anchor="ctr"/>
                </a:tc>
                <a:tc>
                  <a:txBody>
                    <a:bodyPr/>
                    <a:lstStyle/>
                    <a:p>
                      <a:pPr algn="ctr"/>
                      <a:r>
                        <a:rPr lang="en-US" sz="1100" dirty="0" smtClean="0"/>
                        <a:t>14</a:t>
                      </a:r>
                      <a:endParaRPr lang="en-US" sz="1100" dirty="0"/>
                    </a:p>
                  </a:txBody>
                  <a:tcPr anchor="ctr"/>
                </a:tc>
                <a:tc>
                  <a:txBody>
                    <a:bodyPr/>
                    <a:lstStyle/>
                    <a:p>
                      <a:pPr algn="ctr"/>
                      <a:r>
                        <a:rPr lang="en-US" sz="1100" dirty="0" smtClean="0"/>
                        <a:t>2</a:t>
                      </a:r>
                      <a:endParaRPr lang="en-US" sz="1100" dirty="0"/>
                    </a:p>
                  </a:txBody>
                  <a:tcPr anchor="ctr"/>
                </a:tc>
                <a:tc>
                  <a:txBody>
                    <a:bodyPr/>
                    <a:lstStyle/>
                    <a:p>
                      <a:pPr algn="ctr"/>
                      <a:r>
                        <a:rPr lang="en-US" sz="1100" dirty="0" smtClean="0">
                          <a:solidFill>
                            <a:srgbClr val="FF0000"/>
                          </a:solidFill>
                        </a:rPr>
                        <a:t>1</a:t>
                      </a:r>
                      <a:endParaRPr lang="en-US" sz="1100" dirty="0">
                        <a:solidFill>
                          <a:srgbClr val="FF0000"/>
                        </a:solidFill>
                      </a:endParaRPr>
                    </a:p>
                  </a:txBody>
                  <a:tcPr anchor="ctr"/>
                </a:tc>
              </a:tr>
              <a:tr h="280851">
                <a:tc>
                  <a:txBody>
                    <a:bodyPr/>
                    <a:lstStyle/>
                    <a:p>
                      <a:pPr algn="ctr"/>
                      <a:r>
                        <a:rPr lang="en-US" sz="1100" b="1" dirty="0" smtClean="0"/>
                        <a:t>5</a:t>
                      </a:r>
                      <a:endParaRPr lang="en-US" sz="1100" b="1" dirty="0"/>
                    </a:p>
                  </a:txBody>
                  <a:tcPr anchor="ctr"/>
                </a:tc>
                <a:tc>
                  <a:txBody>
                    <a:bodyPr/>
                    <a:lstStyle/>
                    <a:p>
                      <a:pPr algn="ctr"/>
                      <a:r>
                        <a:rPr lang="en-US" sz="1100" dirty="0" smtClean="0"/>
                        <a:t>30</a:t>
                      </a:r>
                      <a:endParaRPr lang="en-US" sz="1100" dirty="0"/>
                    </a:p>
                  </a:txBody>
                  <a:tcPr anchor="ctr"/>
                </a:tc>
                <a:tc>
                  <a:txBody>
                    <a:bodyPr/>
                    <a:lstStyle/>
                    <a:p>
                      <a:pPr algn="ctr"/>
                      <a:r>
                        <a:rPr lang="en-US" sz="1100" dirty="0" smtClean="0"/>
                        <a:t>2</a:t>
                      </a:r>
                      <a:endParaRPr lang="en-US" sz="1100" dirty="0"/>
                    </a:p>
                  </a:txBody>
                  <a:tcPr anchor="ctr"/>
                </a:tc>
                <a:tc>
                  <a:txBody>
                    <a:bodyPr/>
                    <a:lstStyle/>
                    <a:p>
                      <a:pPr algn="ctr"/>
                      <a:r>
                        <a:rPr lang="en-US" sz="1100" dirty="0" smtClean="0">
                          <a:solidFill>
                            <a:srgbClr val="FF0000"/>
                          </a:solidFill>
                        </a:rPr>
                        <a:t>0.4</a:t>
                      </a:r>
                      <a:endParaRPr lang="en-US" sz="1100" dirty="0">
                        <a:solidFill>
                          <a:srgbClr val="FF0000"/>
                        </a:solidFill>
                      </a:endParaRPr>
                    </a:p>
                  </a:txBody>
                  <a:tcPr anchor="ctr"/>
                </a:tc>
                <a:tc>
                  <a:txBody>
                    <a:bodyPr/>
                    <a:lstStyle/>
                    <a:p>
                      <a:pPr algn="ctr"/>
                      <a:r>
                        <a:rPr lang="en-US" sz="1100" dirty="0" smtClean="0"/>
                        <a:t>15</a:t>
                      </a:r>
                      <a:endParaRPr lang="en-US" sz="1100" dirty="0"/>
                    </a:p>
                  </a:txBody>
                  <a:tcPr anchor="ctr"/>
                </a:tc>
                <a:tc>
                  <a:txBody>
                    <a:bodyPr/>
                    <a:lstStyle/>
                    <a:p>
                      <a:pPr algn="ctr"/>
                      <a:r>
                        <a:rPr lang="en-US" sz="1100" dirty="0" smtClean="0"/>
                        <a:t>1</a:t>
                      </a:r>
                      <a:endParaRPr lang="en-US" sz="1100" dirty="0"/>
                    </a:p>
                  </a:txBody>
                  <a:tcPr anchor="ctr"/>
                </a:tc>
                <a:tc>
                  <a:txBody>
                    <a:bodyPr/>
                    <a:lstStyle/>
                    <a:p>
                      <a:pPr algn="ctr"/>
                      <a:r>
                        <a:rPr lang="en-US" sz="1100" dirty="0" smtClean="0">
                          <a:solidFill>
                            <a:srgbClr val="FF0000"/>
                          </a:solidFill>
                        </a:rPr>
                        <a:t>0.5</a:t>
                      </a:r>
                      <a:endParaRPr lang="en-US" sz="1100" dirty="0">
                        <a:solidFill>
                          <a:srgbClr val="FF0000"/>
                        </a:solidFill>
                      </a:endParaRPr>
                    </a:p>
                  </a:txBody>
                  <a:tcPr anchor="ctr"/>
                </a:tc>
              </a:tr>
            </a:tbl>
          </a:graphicData>
        </a:graphic>
      </p:graphicFrame>
      <p:sp>
        <p:nvSpPr>
          <p:cNvPr id="4" name="TextBox 3"/>
          <p:cNvSpPr txBox="1"/>
          <p:nvPr/>
        </p:nvSpPr>
        <p:spPr>
          <a:xfrm>
            <a:off x="0" y="4045684"/>
            <a:ext cx="9144000" cy="1631216"/>
          </a:xfrm>
          <a:prstGeom prst="rect">
            <a:avLst/>
          </a:prstGeom>
          <a:noFill/>
        </p:spPr>
        <p:txBody>
          <a:bodyPr wrap="square" rtlCol="0">
            <a:spAutoFit/>
          </a:bodyPr>
          <a:lstStyle/>
          <a:p>
            <a:r>
              <a:rPr lang="en-US" sz="1600" b="1" dirty="0" smtClean="0">
                <a:solidFill>
                  <a:srgbClr val="FF0000"/>
                </a:solidFill>
              </a:rPr>
              <a:t>How to decide what to buy: </a:t>
            </a:r>
            <a:r>
              <a:rPr lang="en-US" sz="1600" dirty="0" smtClean="0"/>
              <a:t>The goal for consumers is to always maximize marginal utility per dollar.</a:t>
            </a:r>
          </a:p>
          <a:p>
            <a:pPr marL="285750" indent="-285750">
              <a:buFont typeface="Arial" pitchFamily="34" charset="0"/>
              <a:buChar char="•"/>
            </a:pPr>
            <a:r>
              <a:rPr lang="en-US" sz="1400" dirty="0" smtClean="0"/>
              <a:t>You should buy a </a:t>
            </a:r>
            <a:r>
              <a:rPr lang="en-US" sz="1400" dirty="0" err="1" smtClean="0"/>
              <a:t>Robotron</a:t>
            </a:r>
            <a:r>
              <a:rPr lang="en-US" sz="1400" dirty="0" smtClean="0"/>
              <a:t> first, giving you a MU/$ of 2.5. Remaining budget = $18</a:t>
            </a:r>
          </a:p>
          <a:p>
            <a:pPr marL="285750" indent="-285750">
              <a:buFont typeface="Arial" pitchFamily="34" charset="0"/>
              <a:buChar char="•"/>
            </a:pPr>
            <a:r>
              <a:rPr lang="en-US" sz="1400" dirty="0" smtClean="0"/>
              <a:t>Next you should buy a second </a:t>
            </a:r>
            <a:r>
              <a:rPr lang="en-US" sz="1400" dirty="0" err="1" smtClean="0"/>
              <a:t>Robotron</a:t>
            </a:r>
            <a:r>
              <a:rPr lang="en-US" sz="1400" dirty="0" smtClean="0"/>
              <a:t>, which gives you an MU/$ of 2. Remaining budget = $16</a:t>
            </a:r>
          </a:p>
          <a:p>
            <a:pPr marL="285750" indent="-285750">
              <a:buFont typeface="Arial" pitchFamily="34" charset="0"/>
              <a:buChar char="•"/>
            </a:pPr>
            <a:r>
              <a:rPr lang="en-US" sz="1400" dirty="0" smtClean="0"/>
              <a:t>Next you should buy a Widget, which gives you an MU/$ of 2. Remaining budget = $11</a:t>
            </a:r>
          </a:p>
          <a:p>
            <a:pPr marL="285750" indent="-285750">
              <a:buFont typeface="Arial" pitchFamily="34" charset="0"/>
              <a:buChar char="•"/>
            </a:pPr>
            <a:r>
              <a:rPr lang="en-US" sz="1400" dirty="0" smtClean="0"/>
              <a:t>A 2</a:t>
            </a:r>
            <a:r>
              <a:rPr lang="en-US" sz="1400" baseline="30000" dirty="0" smtClean="0"/>
              <a:t>nd</a:t>
            </a:r>
            <a:r>
              <a:rPr lang="en-US" sz="1400" dirty="0" smtClean="0"/>
              <a:t> Widget will now give you an MU/$ of 1.6, compared to 1.5 for a 3</a:t>
            </a:r>
            <a:r>
              <a:rPr lang="en-US" sz="1400" baseline="30000" dirty="0" smtClean="0"/>
              <a:t>rd</a:t>
            </a:r>
            <a:r>
              <a:rPr lang="en-US" sz="1400" dirty="0"/>
              <a:t> </a:t>
            </a:r>
            <a:r>
              <a:rPr lang="en-US" sz="1400" dirty="0" err="1" smtClean="0"/>
              <a:t>Robotron</a:t>
            </a:r>
            <a:r>
              <a:rPr lang="en-US" sz="1400" dirty="0" smtClean="0"/>
              <a:t>. Remaining </a:t>
            </a:r>
            <a:r>
              <a:rPr lang="en-US" sz="1400" dirty="0" err="1" smtClean="0"/>
              <a:t>buget</a:t>
            </a:r>
            <a:r>
              <a:rPr lang="en-US" sz="1400" dirty="0" smtClean="0"/>
              <a:t> = $6</a:t>
            </a:r>
          </a:p>
          <a:p>
            <a:pPr marL="285750" indent="-285750">
              <a:buFont typeface="Arial" pitchFamily="34" charset="0"/>
              <a:buChar char="•"/>
            </a:pPr>
            <a:r>
              <a:rPr lang="en-US" sz="1400" dirty="0" smtClean="0"/>
              <a:t>A 3</a:t>
            </a:r>
            <a:r>
              <a:rPr lang="en-US" sz="1400" baseline="30000" dirty="0" smtClean="0"/>
              <a:t>rd</a:t>
            </a:r>
            <a:r>
              <a:rPr lang="en-US" sz="1400" dirty="0" smtClean="0"/>
              <a:t> </a:t>
            </a:r>
            <a:r>
              <a:rPr lang="en-US" sz="1400" dirty="0" err="1" smtClean="0"/>
              <a:t>Robotron</a:t>
            </a:r>
            <a:r>
              <a:rPr lang="en-US" sz="1400" dirty="0" smtClean="0"/>
              <a:t> now gives you an MU/$ of 1.5, compared to 1.2 for a 3</a:t>
            </a:r>
            <a:r>
              <a:rPr lang="en-US" sz="1400" baseline="30000" dirty="0" smtClean="0"/>
              <a:t>rd</a:t>
            </a:r>
            <a:r>
              <a:rPr lang="en-US" sz="1400" dirty="0" smtClean="0"/>
              <a:t> Widget: Remaining budget = $4</a:t>
            </a:r>
            <a:r>
              <a:rPr lang="en-US" sz="1400" b="1" dirty="0" smtClean="0"/>
              <a:t> </a:t>
            </a:r>
          </a:p>
          <a:p>
            <a:pPr marL="285750" indent="-285750">
              <a:buFont typeface="Arial" pitchFamily="34" charset="0"/>
              <a:buChar char="•"/>
            </a:pPr>
            <a:r>
              <a:rPr lang="en-US" sz="1400" b="1" dirty="0" smtClean="0">
                <a:solidFill>
                  <a:srgbClr val="0000CC"/>
                </a:solidFill>
              </a:rPr>
              <a:t>Based on the utility maximization rule, you should buy 2w and 3r, where </a:t>
            </a:r>
            <a:r>
              <a:rPr lang="en-US" sz="1400" b="1" dirty="0" err="1" smtClean="0">
                <a:solidFill>
                  <a:srgbClr val="0000CC"/>
                </a:solidFill>
              </a:rPr>
              <a:t>MUw</a:t>
            </a:r>
            <a:r>
              <a:rPr lang="en-US" sz="1400" b="1" dirty="0" smtClean="0">
                <a:solidFill>
                  <a:srgbClr val="0000CC"/>
                </a:solidFill>
              </a:rPr>
              <a:t>/Pw=</a:t>
            </a:r>
            <a:r>
              <a:rPr lang="en-US" sz="1400" b="1" dirty="0" err="1" smtClean="0">
                <a:solidFill>
                  <a:srgbClr val="0000CC"/>
                </a:solidFill>
              </a:rPr>
              <a:t>MUr</a:t>
            </a:r>
            <a:r>
              <a:rPr lang="en-US" sz="1400" b="1" dirty="0" smtClean="0">
                <a:solidFill>
                  <a:srgbClr val="0000CC"/>
                </a:solidFill>
              </a:rPr>
              <a:t>/</a:t>
            </a:r>
            <a:r>
              <a:rPr lang="en-US" sz="1400" b="1" dirty="0" err="1" smtClean="0">
                <a:solidFill>
                  <a:srgbClr val="0000CC"/>
                </a:solidFill>
              </a:rPr>
              <a:t>Pr</a:t>
            </a:r>
            <a:r>
              <a:rPr lang="en-US" sz="1400" b="1" dirty="0" smtClean="0">
                <a:solidFill>
                  <a:srgbClr val="0000CC"/>
                </a:solidFill>
              </a:rPr>
              <a:t> </a:t>
            </a:r>
            <a:endParaRPr lang="en-US" sz="1400" b="1" dirty="0">
              <a:solidFill>
                <a:srgbClr val="0000CC"/>
              </a:solidFill>
            </a:endParaRPr>
          </a:p>
        </p:txBody>
      </p:sp>
      <p:sp>
        <p:nvSpPr>
          <p:cNvPr id="5" name="Rectangle 4"/>
          <p:cNvSpPr/>
          <p:nvPr/>
        </p:nvSpPr>
        <p:spPr>
          <a:xfrm>
            <a:off x="1371600" y="2857500"/>
            <a:ext cx="3810000" cy="304800"/>
          </a:xfrm>
          <a:prstGeom prst="rect">
            <a:avLst/>
          </a:prstGeom>
          <a:noFill/>
          <a:ln w="28575">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a:off x="5263852" y="3162300"/>
            <a:ext cx="3668588" cy="304800"/>
          </a:xfrm>
          <a:prstGeom prst="rect">
            <a:avLst/>
          </a:prstGeom>
          <a:noFill/>
          <a:ln w="28575">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p:cNvSpPr txBox="1"/>
          <p:nvPr/>
        </p:nvSpPr>
        <p:spPr>
          <a:xfrm>
            <a:off x="599492" y="3553480"/>
            <a:ext cx="3439108" cy="523220"/>
          </a:xfrm>
          <a:prstGeom prst="rect">
            <a:avLst/>
          </a:prstGeom>
          <a:solidFill>
            <a:schemeClr val="accent2">
              <a:lumMod val="20000"/>
              <a:lumOff val="80000"/>
            </a:schemeClr>
          </a:solidFill>
        </p:spPr>
        <p:txBody>
          <a:bodyPr wrap="square" rtlCol="0">
            <a:spAutoFit/>
          </a:bodyPr>
          <a:lstStyle/>
          <a:p>
            <a:pPr algn="ctr"/>
            <a:r>
              <a:rPr lang="en-US" sz="1400" b="1" dirty="0" smtClean="0"/>
              <a:t>At 2w and 3r, you’ve maximized your total utility given your limited budget of $20.</a:t>
            </a:r>
            <a:endParaRPr lang="en-US" sz="1400" b="1" dirty="0"/>
          </a:p>
        </p:txBody>
      </p:sp>
      <p:sp>
        <p:nvSpPr>
          <p:cNvPr id="6" name="Left Brace 5"/>
          <p:cNvSpPr/>
          <p:nvPr/>
        </p:nvSpPr>
        <p:spPr>
          <a:xfrm rot="16450856">
            <a:off x="4538353" y="91030"/>
            <a:ext cx="436706" cy="6917993"/>
          </a:xfrm>
          <a:prstGeom prst="leftBrace">
            <a:avLst>
              <a:gd name="adj1" fmla="val 8333"/>
              <a:gd name="adj2" fmla="val 20951"/>
            </a:avLst>
          </a:prstGeom>
          <a:ln w="28575"/>
          <a:effectLst>
            <a:outerShdw blurRad="50800" dist="38100" dir="2700000" algn="tl" rotWithShape="0">
              <a:prstClr val="black">
                <a:alpha val="40000"/>
              </a:prstClr>
            </a:outerShdw>
          </a:effectLst>
        </p:spPr>
        <p:style>
          <a:lnRef idx="1">
            <a:schemeClr val="accent2"/>
          </a:lnRef>
          <a:fillRef idx="0">
            <a:schemeClr val="accent2"/>
          </a:fillRef>
          <a:effectRef idx="0">
            <a:schemeClr val="accent2"/>
          </a:effectRef>
          <a:fontRef idx="minor">
            <a:schemeClr val="tx1"/>
          </a:fontRef>
        </p:style>
        <p:txBody>
          <a:bodyPr rtlCol="0" anchor="ctr"/>
          <a:lstStyle/>
          <a:p>
            <a:pPr algn="ctr"/>
            <a:endParaRPr lang="en-US"/>
          </a:p>
        </p:txBody>
      </p:sp>
      <p:sp>
        <p:nvSpPr>
          <p:cNvPr id="15" name="TextBox 14"/>
          <p:cNvSpPr txBox="1"/>
          <p:nvPr/>
        </p:nvSpPr>
        <p:spPr>
          <a:xfrm>
            <a:off x="5605224" y="114300"/>
            <a:ext cx="2014776" cy="523220"/>
          </a:xfrm>
          <a:prstGeom prst="rect">
            <a:avLst/>
          </a:prstGeom>
          <a:noFill/>
        </p:spPr>
        <p:txBody>
          <a:bodyPr vert="horz" wrap="square" rtlCol="0">
            <a:spAutoFit/>
          </a:bodyPr>
          <a:lstStyle/>
          <a:p>
            <a:pPr algn="ctr"/>
            <a:r>
              <a:rPr lang="en-US" sz="1400" i="1" dirty="0" smtClean="0">
                <a:latin typeface="Lucida Sans - 20"/>
              </a:rPr>
              <a:t>The Utility Maximization Rule</a:t>
            </a:r>
            <a:endParaRPr lang="en-US" sz="1400" i="1" dirty="0">
              <a:latin typeface="Lucida Sans - 18"/>
            </a:endParaRPr>
          </a:p>
        </p:txBody>
      </p:sp>
    </p:spTree>
    <p:extLst>
      <p:ext uri="{BB962C8B-B14F-4D97-AF65-F5344CB8AC3E}">
        <p14:creationId xmlns:p14="http://schemas.microsoft.com/office/powerpoint/2010/main" val="2703303958"/>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174</TotalTime>
  <Words>1944</Words>
  <Application>Microsoft Office PowerPoint</Application>
  <PresentationFormat>On-screen Show (16:10)</PresentationFormat>
  <Paragraphs>257</Paragraphs>
  <Slides>11</Slides>
  <Notes>0</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Zurich International School</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Jason Welker</dc:creator>
  <cp:lastModifiedBy>Jason Welker</cp:lastModifiedBy>
  <cp:revision>27</cp:revision>
  <dcterms:created xsi:type="dcterms:W3CDTF">2012-04-30T21:54:39Z</dcterms:created>
  <dcterms:modified xsi:type="dcterms:W3CDTF">2012-08-03T12:12:52Z</dcterms:modified>
</cp:coreProperties>
</file>